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Lst>
  <p:sldSz cx="9144000" cy="5143500" type="screen16x9"/>
  <p:notesSz cx="6858000" cy="9144000"/>
  <p:embeddedFontLst>
    <p:embeddedFont>
      <p:font typeface="Georgia" panose="02040502050405020303" pitchFamily="18" charset="0"/>
      <p:regular r:id="rId86"/>
      <p:bold r:id="rId87"/>
      <p:italic r:id="rId88"/>
      <p:boldItalic r:id="rId89"/>
    </p:embeddedFont>
    <p:embeddedFont>
      <p:font typeface="Roboto" panose="020B0604020202020204"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5.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8.fntdata"/><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m, Md Jahangir" userId="cb2aadf4-da32-4b2a-8f86-63b677704a8c" providerId="ADAL" clId="{39E863FC-013F-4F28-B1FE-73894E130B29}"/>
    <pc:docChg chg="custSel addSld modSld">
      <pc:chgData name="Alam, Md Jahangir" userId="cb2aadf4-da32-4b2a-8f86-63b677704a8c" providerId="ADAL" clId="{39E863FC-013F-4F28-B1FE-73894E130B29}" dt="2023-05-24T06:02:12.966" v="114" actId="20577"/>
      <pc:docMkLst>
        <pc:docMk/>
      </pc:docMkLst>
      <pc:sldChg chg="modSp new mod">
        <pc:chgData name="Alam, Md Jahangir" userId="cb2aadf4-da32-4b2a-8f86-63b677704a8c" providerId="ADAL" clId="{39E863FC-013F-4F28-B1FE-73894E130B29}" dt="2023-05-24T05:19:01.566" v="15" actId="20577"/>
        <pc:sldMkLst>
          <pc:docMk/>
          <pc:sldMk cId="964658271" sldId="323"/>
        </pc:sldMkLst>
        <pc:spChg chg="mod">
          <ac:chgData name="Alam, Md Jahangir" userId="cb2aadf4-da32-4b2a-8f86-63b677704a8c" providerId="ADAL" clId="{39E863FC-013F-4F28-B1FE-73894E130B29}" dt="2023-05-24T05:19:01.566" v="15" actId="20577"/>
          <ac:spMkLst>
            <pc:docMk/>
            <pc:sldMk cId="964658271" sldId="323"/>
            <ac:spMk id="2" creationId="{A5496EA2-2E52-22C6-726B-8E41B69DC76B}"/>
          </ac:spMkLst>
        </pc:spChg>
      </pc:sldChg>
      <pc:sldChg chg="modSp new mod">
        <pc:chgData name="Alam, Md Jahangir" userId="cb2aadf4-da32-4b2a-8f86-63b677704a8c" providerId="ADAL" clId="{39E863FC-013F-4F28-B1FE-73894E130B29}" dt="2023-05-24T05:27:40.602" v="69" actId="20577"/>
        <pc:sldMkLst>
          <pc:docMk/>
          <pc:sldMk cId="1441688462" sldId="324"/>
        </pc:sldMkLst>
        <pc:spChg chg="mod">
          <ac:chgData name="Alam, Md Jahangir" userId="cb2aadf4-da32-4b2a-8f86-63b677704a8c" providerId="ADAL" clId="{39E863FC-013F-4F28-B1FE-73894E130B29}" dt="2023-05-24T05:19:41.854" v="19" actId="255"/>
          <ac:spMkLst>
            <pc:docMk/>
            <pc:sldMk cId="1441688462" sldId="324"/>
            <ac:spMk id="2" creationId="{D88839E5-C172-A19E-8762-4EEBD76FF789}"/>
          </ac:spMkLst>
        </pc:spChg>
        <pc:spChg chg="mod">
          <ac:chgData name="Alam, Md Jahangir" userId="cb2aadf4-da32-4b2a-8f86-63b677704a8c" providerId="ADAL" clId="{39E863FC-013F-4F28-B1FE-73894E130B29}" dt="2023-05-24T05:27:40.602" v="69" actId="20577"/>
          <ac:spMkLst>
            <pc:docMk/>
            <pc:sldMk cId="1441688462" sldId="324"/>
            <ac:spMk id="3" creationId="{3D50B633-0496-A7BC-BFEF-557EC918E84A}"/>
          </ac:spMkLst>
        </pc:spChg>
      </pc:sldChg>
      <pc:sldChg chg="modSp new mod">
        <pc:chgData name="Alam, Md Jahangir" userId="cb2aadf4-da32-4b2a-8f86-63b677704a8c" providerId="ADAL" clId="{39E863FC-013F-4F28-B1FE-73894E130B29}" dt="2023-05-24T05:58:53.687" v="82" actId="20577"/>
        <pc:sldMkLst>
          <pc:docMk/>
          <pc:sldMk cId="1597796293" sldId="325"/>
        </pc:sldMkLst>
        <pc:spChg chg="mod">
          <ac:chgData name="Alam, Md Jahangir" userId="cb2aadf4-da32-4b2a-8f86-63b677704a8c" providerId="ADAL" clId="{39E863FC-013F-4F28-B1FE-73894E130B29}" dt="2023-05-24T05:58:53.687" v="82" actId="20577"/>
          <ac:spMkLst>
            <pc:docMk/>
            <pc:sldMk cId="1597796293" sldId="325"/>
            <ac:spMk id="2" creationId="{55A03748-963C-227E-B1F3-ADF02DB283E0}"/>
          </ac:spMkLst>
        </pc:spChg>
      </pc:sldChg>
      <pc:sldChg chg="modSp new mod">
        <pc:chgData name="Alam, Md Jahangir" userId="cb2aadf4-da32-4b2a-8f86-63b677704a8c" providerId="ADAL" clId="{39E863FC-013F-4F28-B1FE-73894E130B29}" dt="2023-05-24T05:59:19.296" v="86" actId="255"/>
        <pc:sldMkLst>
          <pc:docMk/>
          <pc:sldMk cId="4158140742" sldId="326"/>
        </pc:sldMkLst>
        <pc:spChg chg="mod">
          <ac:chgData name="Alam, Md Jahangir" userId="cb2aadf4-da32-4b2a-8f86-63b677704a8c" providerId="ADAL" clId="{39E863FC-013F-4F28-B1FE-73894E130B29}" dt="2023-05-24T05:59:19.296" v="86" actId="255"/>
          <ac:spMkLst>
            <pc:docMk/>
            <pc:sldMk cId="4158140742" sldId="326"/>
            <ac:spMk id="2" creationId="{A1C0F1AF-AA8D-D7EE-7A0A-A2ED5744BA75}"/>
          </ac:spMkLst>
        </pc:spChg>
      </pc:sldChg>
      <pc:sldChg chg="modSp new mod">
        <pc:chgData name="Alam, Md Jahangir" userId="cb2aadf4-da32-4b2a-8f86-63b677704a8c" providerId="ADAL" clId="{39E863FC-013F-4F28-B1FE-73894E130B29}" dt="2023-05-24T05:59:50.750" v="91" actId="27636"/>
        <pc:sldMkLst>
          <pc:docMk/>
          <pc:sldMk cId="3364830544" sldId="327"/>
        </pc:sldMkLst>
        <pc:spChg chg="mod">
          <ac:chgData name="Alam, Md Jahangir" userId="cb2aadf4-da32-4b2a-8f86-63b677704a8c" providerId="ADAL" clId="{39E863FC-013F-4F28-B1FE-73894E130B29}" dt="2023-05-24T05:59:50.750" v="91" actId="27636"/>
          <ac:spMkLst>
            <pc:docMk/>
            <pc:sldMk cId="3364830544" sldId="327"/>
            <ac:spMk id="2" creationId="{463E4ACE-EA8C-0E09-FE82-8F5B47330F7C}"/>
          </ac:spMkLst>
        </pc:spChg>
      </pc:sldChg>
      <pc:sldChg chg="modSp new mod">
        <pc:chgData name="Alam, Md Jahangir" userId="cb2aadf4-da32-4b2a-8f86-63b677704a8c" providerId="ADAL" clId="{39E863FC-013F-4F28-B1FE-73894E130B29}" dt="2023-05-24T06:00:15.695" v="97" actId="255"/>
        <pc:sldMkLst>
          <pc:docMk/>
          <pc:sldMk cId="4053838309" sldId="328"/>
        </pc:sldMkLst>
        <pc:spChg chg="mod">
          <ac:chgData name="Alam, Md Jahangir" userId="cb2aadf4-da32-4b2a-8f86-63b677704a8c" providerId="ADAL" clId="{39E863FC-013F-4F28-B1FE-73894E130B29}" dt="2023-05-24T06:00:15.695" v="97" actId="255"/>
          <ac:spMkLst>
            <pc:docMk/>
            <pc:sldMk cId="4053838309" sldId="328"/>
            <ac:spMk id="2" creationId="{FDB50CA9-7820-0227-F0AD-4F7E4FD86E5E}"/>
          </ac:spMkLst>
        </pc:spChg>
      </pc:sldChg>
      <pc:sldChg chg="modSp new mod">
        <pc:chgData name="Alam, Md Jahangir" userId="cb2aadf4-da32-4b2a-8f86-63b677704a8c" providerId="ADAL" clId="{39E863FC-013F-4F28-B1FE-73894E130B29}" dt="2023-05-24T06:00:41.816" v="102" actId="27636"/>
        <pc:sldMkLst>
          <pc:docMk/>
          <pc:sldMk cId="4101501240" sldId="329"/>
        </pc:sldMkLst>
        <pc:spChg chg="mod">
          <ac:chgData name="Alam, Md Jahangir" userId="cb2aadf4-da32-4b2a-8f86-63b677704a8c" providerId="ADAL" clId="{39E863FC-013F-4F28-B1FE-73894E130B29}" dt="2023-05-24T06:00:41.816" v="102" actId="27636"/>
          <ac:spMkLst>
            <pc:docMk/>
            <pc:sldMk cId="4101501240" sldId="329"/>
            <ac:spMk id="2" creationId="{72E7E873-C2D1-3BBC-205D-B71E05A06493}"/>
          </ac:spMkLst>
        </pc:spChg>
      </pc:sldChg>
      <pc:sldChg chg="modSp new mod">
        <pc:chgData name="Alam, Md Jahangir" userId="cb2aadf4-da32-4b2a-8f86-63b677704a8c" providerId="ADAL" clId="{39E863FC-013F-4F28-B1FE-73894E130B29}" dt="2023-05-24T06:01:11.544" v="106" actId="255"/>
        <pc:sldMkLst>
          <pc:docMk/>
          <pc:sldMk cId="1945776979" sldId="330"/>
        </pc:sldMkLst>
        <pc:spChg chg="mod">
          <ac:chgData name="Alam, Md Jahangir" userId="cb2aadf4-da32-4b2a-8f86-63b677704a8c" providerId="ADAL" clId="{39E863FC-013F-4F28-B1FE-73894E130B29}" dt="2023-05-24T06:01:11.544" v="106" actId="255"/>
          <ac:spMkLst>
            <pc:docMk/>
            <pc:sldMk cId="1945776979" sldId="330"/>
            <ac:spMk id="2" creationId="{6572ABC3-BFEB-68FC-C4CE-5413666165B7}"/>
          </ac:spMkLst>
        </pc:spChg>
      </pc:sldChg>
      <pc:sldChg chg="modSp new mod">
        <pc:chgData name="Alam, Md Jahangir" userId="cb2aadf4-da32-4b2a-8f86-63b677704a8c" providerId="ADAL" clId="{39E863FC-013F-4F28-B1FE-73894E130B29}" dt="2023-05-24T06:02:12.966" v="114" actId="20577"/>
        <pc:sldMkLst>
          <pc:docMk/>
          <pc:sldMk cId="1767436092" sldId="331"/>
        </pc:sldMkLst>
        <pc:spChg chg="mod">
          <ac:chgData name="Alam, Md Jahangir" userId="cb2aadf4-da32-4b2a-8f86-63b677704a8c" providerId="ADAL" clId="{39E863FC-013F-4F28-B1FE-73894E130B29}" dt="2023-05-24T06:02:12.966" v="114" actId="20577"/>
          <ac:spMkLst>
            <pc:docMk/>
            <pc:sldMk cId="1767436092" sldId="331"/>
            <ac:spMk id="2" creationId="{9DE893D2-8CFC-F1AD-5F8A-1A23DC403C9A}"/>
          </ac:spMkLst>
        </pc:spChg>
      </pc:sldChg>
    </pc:docChg>
  </pc:docChgLst>
  <pc:docChgLst>
    <pc:chgData name="Alam, Md Jahangir" userId="cb2aadf4-da32-4b2a-8f86-63b677704a8c" providerId="ADAL" clId="{CAA640B2-33DA-4EC4-A0A2-91B53117C814}"/>
    <pc:docChg chg="custSel addSld modSld">
      <pc:chgData name="Alam, Md Jahangir" userId="cb2aadf4-da32-4b2a-8f86-63b677704a8c" providerId="ADAL" clId="{CAA640B2-33DA-4EC4-A0A2-91B53117C814}" dt="2023-05-31T19:17:37.968" v="289" actId="20577"/>
      <pc:docMkLst>
        <pc:docMk/>
      </pc:docMkLst>
      <pc:sldChg chg="modSp">
        <pc:chgData name="Alam, Md Jahangir" userId="cb2aadf4-da32-4b2a-8f86-63b677704a8c" providerId="ADAL" clId="{CAA640B2-33DA-4EC4-A0A2-91B53117C814}" dt="2023-05-25T02:34:37.335" v="2" actId="27636"/>
        <pc:sldMkLst>
          <pc:docMk/>
          <pc:sldMk cId="0" sldId="259"/>
        </pc:sldMkLst>
        <pc:spChg chg="mod">
          <ac:chgData name="Alam, Md Jahangir" userId="cb2aadf4-da32-4b2a-8f86-63b677704a8c" providerId="ADAL" clId="{CAA640B2-33DA-4EC4-A0A2-91B53117C814}" dt="2023-05-25T02:34:37.335" v="2" actId="27636"/>
          <ac:spMkLst>
            <pc:docMk/>
            <pc:sldMk cId="0" sldId="259"/>
            <ac:spMk id="73" creationId="{00000000-0000-0000-0000-000000000000}"/>
          </ac:spMkLst>
        </pc:spChg>
      </pc:sldChg>
      <pc:sldChg chg="modSp">
        <pc:chgData name="Alam, Md Jahangir" userId="cb2aadf4-da32-4b2a-8f86-63b677704a8c" providerId="ADAL" clId="{CAA640B2-33DA-4EC4-A0A2-91B53117C814}" dt="2023-05-25T02:34:37.363" v="3" actId="27636"/>
        <pc:sldMkLst>
          <pc:docMk/>
          <pc:sldMk cId="0" sldId="275"/>
        </pc:sldMkLst>
        <pc:spChg chg="mod">
          <ac:chgData name="Alam, Md Jahangir" userId="cb2aadf4-da32-4b2a-8f86-63b677704a8c" providerId="ADAL" clId="{CAA640B2-33DA-4EC4-A0A2-91B53117C814}" dt="2023-05-25T02:34:37.363" v="3" actId="27636"/>
          <ac:spMkLst>
            <pc:docMk/>
            <pc:sldMk cId="0" sldId="275"/>
            <ac:spMk id="171" creationId="{00000000-0000-0000-0000-000000000000}"/>
          </ac:spMkLst>
        </pc:spChg>
      </pc:sldChg>
      <pc:sldChg chg="modSp">
        <pc:chgData name="Alam, Md Jahangir" userId="cb2aadf4-da32-4b2a-8f86-63b677704a8c" providerId="ADAL" clId="{CAA640B2-33DA-4EC4-A0A2-91B53117C814}" dt="2023-05-25T02:34:37.368" v="4" actId="27636"/>
        <pc:sldMkLst>
          <pc:docMk/>
          <pc:sldMk cId="0" sldId="277"/>
        </pc:sldMkLst>
        <pc:spChg chg="mod">
          <ac:chgData name="Alam, Md Jahangir" userId="cb2aadf4-da32-4b2a-8f86-63b677704a8c" providerId="ADAL" clId="{CAA640B2-33DA-4EC4-A0A2-91B53117C814}" dt="2023-05-25T02:34:37.368" v="4" actId="27636"/>
          <ac:spMkLst>
            <pc:docMk/>
            <pc:sldMk cId="0" sldId="277"/>
            <ac:spMk id="183" creationId="{00000000-0000-0000-0000-000000000000}"/>
          </ac:spMkLst>
        </pc:spChg>
      </pc:sldChg>
      <pc:sldChg chg="modSp">
        <pc:chgData name="Alam, Md Jahangir" userId="cb2aadf4-da32-4b2a-8f86-63b677704a8c" providerId="ADAL" clId="{CAA640B2-33DA-4EC4-A0A2-91B53117C814}" dt="2023-05-25T02:34:37.443" v="5" actId="27636"/>
        <pc:sldMkLst>
          <pc:docMk/>
          <pc:sldMk cId="0" sldId="292"/>
        </pc:sldMkLst>
        <pc:spChg chg="mod">
          <ac:chgData name="Alam, Md Jahangir" userId="cb2aadf4-da32-4b2a-8f86-63b677704a8c" providerId="ADAL" clId="{CAA640B2-33DA-4EC4-A0A2-91B53117C814}" dt="2023-05-25T02:34:37.443" v="5" actId="27636"/>
          <ac:spMkLst>
            <pc:docMk/>
            <pc:sldMk cId="0" sldId="292"/>
            <ac:spMk id="272" creationId="{00000000-0000-0000-0000-000000000000}"/>
          </ac:spMkLst>
        </pc:spChg>
      </pc:sldChg>
      <pc:sldChg chg="modSp">
        <pc:chgData name="Alam, Md Jahangir" userId="cb2aadf4-da32-4b2a-8f86-63b677704a8c" providerId="ADAL" clId="{CAA640B2-33DA-4EC4-A0A2-91B53117C814}" dt="2023-05-25T02:34:37.448" v="6" actId="27636"/>
        <pc:sldMkLst>
          <pc:docMk/>
          <pc:sldMk cId="0" sldId="293"/>
        </pc:sldMkLst>
        <pc:spChg chg="mod">
          <ac:chgData name="Alam, Md Jahangir" userId="cb2aadf4-da32-4b2a-8f86-63b677704a8c" providerId="ADAL" clId="{CAA640B2-33DA-4EC4-A0A2-91B53117C814}" dt="2023-05-25T02:34:37.448" v="6" actId="27636"/>
          <ac:spMkLst>
            <pc:docMk/>
            <pc:sldMk cId="0" sldId="293"/>
            <ac:spMk id="279" creationId="{00000000-0000-0000-0000-000000000000}"/>
          </ac:spMkLst>
        </pc:spChg>
      </pc:sldChg>
      <pc:sldChg chg="modSp">
        <pc:chgData name="Alam, Md Jahangir" userId="cb2aadf4-da32-4b2a-8f86-63b677704a8c" providerId="ADAL" clId="{CAA640B2-33DA-4EC4-A0A2-91B53117C814}" dt="2023-05-25T02:34:37.451" v="7" actId="27636"/>
        <pc:sldMkLst>
          <pc:docMk/>
          <pc:sldMk cId="0" sldId="294"/>
        </pc:sldMkLst>
        <pc:spChg chg="mod">
          <ac:chgData name="Alam, Md Jahangir" userId="cb2aadf4-da32-4b2a-8f86-63b677704a8c" providerId="ADAL" clId="{CAA640B2-33DA-4EC4-A0A2-91B53117C814}" dt="2023-05-25T02:34:37.451" v="7" actId="27636"/>
          <ac:spMkLst>
            <pc:docMk/>
            <pc:sldMk cId="0" sldId="294"/>
            <ac:spMk id="286" creationId="{00000000-0000-0000-0000-000000000000}"/>
          </ac:spMkLst>
        </pc:spChg>
      </pc:sldChg>
      <pc:sldChg chg="modSp">
        <pc:chgData name="Alam, Md Jahangir" userId="cb2aadf4-da32-4b2a-8f86-63b677704a8c" providerId="ADAL" clId="{CAA640B2-33DA-4EC4-A0A2-91B53117C814}" dt="2023-05-25T02:34:37.459" v="9" actId="27636"/>
        <pc:sldMkLst>
          <pc:docMk/>
          <pc:sldMk cId="0" sldId="295"/>
        </pc:sldMkLst>
        <pc:spChg chg="mod">
          <ac:chgData name="Alam, Md Jahangir" userId="cb2aadf4-da32-4b2a-8f86-63b677704a8c" providerId="ADAL" clId="{CAA640B2-33DA-4EC4-A0A2-91B53117C814}" dt="2023-05-25T02:34:37.459" v="9" actId="27636"/>
          <ac:spMkLst>
            <pc:docMk/>
            <pc:sldMk cId="0" sldId="295"/>
            <ac:spMk id="292" creationId="{00000000-0000-0000-0000-000000000000}"/>
          </ac:spMkLst>
        </pc:spChg>
        <pc:spChg chg="mod">
          <ac:chgData name="Alam, Md Jahangir" userId="cb2aadf4-da32-4b2a-8f86-63b677704a8c" providerId="ADAL" clId="{CAA640B2-33DA-4EC4-A0A2-91B53117C814}" dt="2023-05-25T02:34:37.458" v="8" actId="27636"/>
          <ac:spMkLst>
            <pc:docMk/>
            <pc:sldMk cId="0" sldId="295"/>
            <ac:spMk id="293" creationId="{00000000-0000-0000-0000-000000000000}"/>
          </ac:spMkLst>
        </pc:spChg>
      </pc:sldChg>
      <pc:sldChg chg="modSp">
        <pc:chgData name="Alam, Md Jahangir" userId="cb2aadf4-da32-4b2a-8f86-63b677704a8c" providerId="ADAL" clId="{CAA640B2-33DA-4EC4-A0A2-91B53117C814}" dt="2023-05-25T02:34:37.465" v="10" actId="27636"/>
        <pc:sldMkLst>
          <pc:docMk/>
          <pc:sldMk cId="0" sldId="296"/>
        </pc:sldMkLst>
        <pc:spChg chg="mod">
          <ac:chgData name="Alam, Md Jahangir" userId="cb2aadf4-da32-4b2a-8f86-63b677704a8c" providerId="ADAL" clId="{CAA640B2-33DA-4EC4-A0A2-91B53117C814}" dt="2023-05-25T02:34:37.465" v="10" actId="27636"/>
          <ac:spMkLst>
            <pc:docMk/>
            <pc:sldMk cId="0" sldId="296"/>
            <ac:spMk id="298" creationId="{00000000-0000-0000-0000-000000000000}"/>
          </ac:spMkLst>
        </pc:spChg>
      </pc:sldChg>
      <pc:sldChg chg="modSp">
        <pc:chgData name="Alam, Md Jahangir" userId="cb2aadf4-da32-4b2a-8f86-63b677704a8c" providerId="ADAL" clId="{CAA640B2-33DA-4EC4-A0A2-91B53117C814}" dt="2023-05-25T02:34:37.468" v="11" actId="27636"/>
        <pc:sldMkLst>
          <pc:docMk/>
          <pc:sldMk cId="0" sldId="297"/>
        </pc:sldMkLst>
        <pc:spChg chg="mod">
          <ac:chgData name="Alam, Md Jahangir" userId="cb2aadf4-da32-4b2a-8f86-63b677704a8c" providerId="ADAL" clId="{CAA640B2-33DA-4EC4-A0A2-91B53117C814}" dt="2023-05-25T02:34:37.468" v="11" actId="27636"/>
          <ac:spMkLst>
            <pc:docMk/>
            <pc:sldMk cId="0" sldId="297"/>
            <ac:spMk id="304" creationId="{00000000-0000-0000-0000-000000000000}"/>
          </ac:spMkLst>
        </pc:spChg>
      </pc:sldChg>
      <pc:sldChg chg="modSp">
        <pc:chgData name="Alam, Md Jahangir" userId="cb2aadf4-da32-4b2a-8f86-63b677704a8c" providerId="ADAL" clId="{CAA640B2-33DA-4EC4-A0A2-91B53117C814}" dt="2023-05-25T02:34:37.504" v="12" actId="27636"/>
        <pc:sldMkLst>
          <pc:docMk/>
          <pc:sldMk cId="0" sldId="298"/>
        </pc:sldMkLst>
        <pc:spChg chg="mod">
          <ac:chgData name="Alam, Md Jahangir" userId="cb2aadf4-da32-4b2a-8f86-63b677704a8c" providerId="ADAL" clId="{CAA640B2-33DA-4EC4-A0A2-91B53117C814}" dt="2023-05-25T02:34:37.504" v="12" actId="27636"/>
          <ac:spMkLst>
            <pc:docMk/>
            <pc:sldMk cId="0" sldId="298"/>
            <ac:spMk id="310" creationId="{00000000-0000-0000-0000-000000000000}"/>
          </ac:spMkLst>
        </pc:spChg>
      </pc:sldChg>
      <pc:sldChg chg="modSp">
        <pc:chgData name="Alam, Md Jahangir" userId="cb2aadf4-da32-4b2a-8f86-63b677704a8c" providerId="ADAL" clId="{CAA640B2-33DA-4EC4-A0A2-91B53117C814}" dt="2023-05-31T18:48:28.577" v="222" actId="27636"/>
        <pc:sldMkLst>
          <pc:docMk/>
          <pc:sldMk cId="0" sldId="311"/>
        </pc:sldMkLst>
        <pc:spChg chg="mod">
          <ac:chgData name="Alam, Md Jahangir" userId="cb2aadf4-da32-4b2a-8f86-63b677704a8c" providerId="ADAL" clId="{CAA640B2-33DA-4EC4-A0A2-91B53117C814}" dt="2023-05-31T18:48:28.577" v="222" actId="27636"/>
          <ac:spMkLst>
            <pc:docMk/>
            <pc:sldMk cId="0" sldId="311"/>
            <ac:spMk id="398" creationId="{00000000-0000-0000-0000-000000000000}"/>
          </ac:spMkLst>
        </pc:spChg>
      </pc:sldChg>
      <pc:sldChg chg="modSp">
        <pc:chgData name="Alam, Md Jahangir" userId="cb2aadf4-da32-4b2a-8f86-63b677704a8c" providerId="ADAL" clId="{CAA640B2-33DA-4EC4-A0A2-91B53117C814}" dt="2023-05-25T02:34:37.537" v="14" actId="27636"/>
        <pc:sldMkLst>
          <pc:docMk/>
          <pc:sldMk cId="0" sldId="320"/>
        </pc:sldMkLst>
        <pc:spChg chg="mod">
          <ac:chgData name="Alam, Md Jahangir" userId="cb2aadf4-da32-4b2a-8f86-63b677704a8c" providerId="ADAL" clId="{CAA640B2-33DA-4EC4-A0A2-91B53117C814}" dt="2023-05-25T02:34:37.537" v="14" actId="27636"/>
          <ac:spMkLst>
            <pc:docMk/>
            <pc:sldMk cId="0" sldId="320"/>
            <ac:spMk id="453" creationId="{00000000-0000-0000-0000-000000000000}"/>
          </ac:spMkLst>
        </pc:spChg>
      </pc:sldChg>
      <pc:sldChg chg="modSp add">
        <pc:chgData name="Alam, Md Jahangir" userId="cb2aadf4-da32-4b2a-8f86-63b677704a8c" providerId="ADAL" clId="{CAA640B2-33DA-4EC4-A0A2-91B53117C814}" dt="2023-05-25T02:38:18.545" v="21"/>
        <pc:sldMkLst>
          <pc:docMk/>
          <pc:sldMk cId="260059393" sldId="332"/>
        </pc:sldMkLst>
        <pc:spChg chg="mod">
          <ac:chgData name="Alam, Md Jahangir" userId="cb2aadf4-da32-4b2a-8f86-63b677704a8c" providerId="ADAL" clId="{CAA640B2-33DA-4EC4-A0A2-91B53117C814}" dt="2023-05-25T02:38:18.545" v="21"/>
          <ac:spMkLst>
            <pc:docMk/>
            <pc:sldMk cId="260059393" sldId="332"/>
            <ac:spMk id="2" creationId="{4DFF6B6B-5C39-414B-B9E4-112C5BC8E560}"/>
          </ac:spMkLst>
        </pc:spChg>
      </pc:sldChg>
      <pc:sldChg chg="addSp delSp modSp add">
        <pc:chgData name="Alam, Md Jahangir" userId="cb2aadf4-da32-4b2a-8f86-63b677704a8c" providerId="ADAL" clId="{CAA640B2-33DA-4EC4-A0A2-91B53117C814}" dt="2023-05-25T03:27:06.457" v="158" actId="20577"/>
        <pc:sldMkLst>
          <pc:docMk/>
          <pc:sldMk cId="3045752256" sldId="333"/>
        </pc:sldMkLst>
        <pc:spChg chg="mod">
          <ac:chgData name="Alam, Md Jahangir" userId="cb2aadf4-da32-4b2a-8f86-63b677704a8c" providerId="ADAL" clId="{CAA640B2-33DA-4EC4-A0A2-91B53117C814}" dt="2023-05-25T02:47:01.352" v="25" actId="255"/>
          <ac:spMkLst>
            <pc:docMk/>
            <pc:sldMk cId="3045752256" sldId="333"/>
            <ac:spMk id="2" creationId="{70474366-286B-4C79-A35F-06EF4434C158}"/>
          </ac:spMkLst>
        </pc:spChg>
        <pc:spChg chg="mod">
          <ac:chgData name="Alam, Md Jahangir" userId="cb2aadf4-da32-4b2a-8f86-63b677704a8c" providerId="ADAL" clId="{CAA640B2-33DA-4EC4-A0A2-91B53117C814}" dt="2023-05-25T03:27:06.457" v="158" actId="20577"/>
          <ac:spMkLst>
            <pc:docMk/>
            <pc:sldMk cId="3045752256" sldId="333"/>
            <ac:spMk id="3" creationId="{6F6B7FD1-74B1-4537-BD0D-A720512A6E4F}"/>
          </ac:spMkLst>
        </pc:spChg>
        <pc:picChg chg="add del">
          <ac:chgData name="Alam, Md Jahangir" userId="cb2aadf4-da32-4b2a-8f86-63b677704a8c" providerId="ADAL" clId="{CAA640B2-33DA-4EC4-A0A2-91B53117C814}" dt="2023-05-25T03:24:43.921" v="27"/>
          <ac:picMkLst>
            <pc:docMk/>
            <pc:sldMk cId="3045752256" sldId="333"/>
            <ac:picMk id="4" creationId="{7DADFED1-675D-41FC-B84C-57FADA1F1D56}"/>
          </ac:picMkLst>
        </pc:picChg>
      </pc:sldChg>
      <pc:sldChg chg="addSp modSp add">
        <pc:chgData name="Alam, Md Jahangir" userId="cb2aadf4-da32-4b2a-8f86-63b677704a8c" providerId="ADAL" clId="{CAA640B2-33DA-4EC4-A0A2-91B53117C814}" dt="2023-05-25T03:24:52.935" v="38" actId="1036"/>
        <pc:sldMkLst>
          <pc:docMk/>
          <pc:sldMk cId="993277445" sldId="334"/>
        </pc:sldMkLst>
        <pc:spChg chg="mod">
          <ac:chgData name="Alam, Md Jahangir" userId="cb2aadf4-da32-4b2a-8f86-63b677704a8c" providerId="ADAL" clId="{CAA640B2-33DA-4EC4-A0A2-91B53117C814}" dt="2023-05-25T03:24:46.108" v="29" actId="27636"/>
          <ac:spMkLst>
            <pc:docMk/>
            <pc:sldMk cId="993277445" sldId="334"/>
            <ac:spMk id="2" creationId="{4898A4D8-0B4A-406A-9734-BFE6986CF37E}"/>
          </ac:spMkLst>
        </pc:spChg>
        <pc:picChg chg="add mod">
          <ac:chgData name="Alam, Md Jahangir" userId="cb2aadf4-da32-4b2a-8f86-63b677704a8c" providerId="ADAL" clId="{CAA640B2-33DA-4EC4-A0A2-91B53117C814}" dt="2023-05-25T03:24:52.935" v="38" actId="1036"/>
          <ac:picMkLst>
            <pc:docMk/>
            <pc:sldMk cId="993277445" sldId="334"/>
            <ac:picMk id="4" creationId="{12652A48-9000-4A8B-8324-ED54826626EA}"/>
          </ac:picMkLst>
        </pc:picChg>
      </pc:sldChg>
      <pc:sldChg chg="modSp add">
        <pc:chgData name="Alam, Md Jahangir" userId="cb2aadf4-da32-4b2a-8f86-63b677704a8c" providerId="ADAL" clId="{CAA640B2-33DA-4EC4-A0A2-91B53117C814}" dt="2023-05-25T03:42:00.121" v="204" actId="20577"/>
        <pc:sldMkLst>
          <pc:docMk/>
          <pc:sldMk cId="58048887" sldId="335"/>
        </pc:sldMkLst>
        <pc:spChg chg="mod">
          <ac:chgData name="Alam, Md Jahangir" userId="cb2aadf4-da32-4b2a-8f86-63b677704a8c" providerId="ADAL" clId="{CAA640B2-33DA-4EC4-A0A2-91B53117C814}" dt="2023-05-25T03:41:35.490" v="162" actId="255"/>
          <ac:spMkLst>
            <pc:docMk/>
            <pc:sldMk cId="58048887" sldId="335"/>
            <ac:spMk id="2" creationId="{7EC4996C-F34A-42EE-9DFC-B4967A463418}"/>
          </ac:spMkLst>
        </pc:spChg>
        <pc:spChg chg="mod">
          <ac:chgData name="Alam, Md Jahangir" userId="cb2aadf4-da32-4b2a-8f86-63b677704a8c" providerId="ADAL" clId="{CAA640B2-33DA-4EC4-A0A2-91B53117C814}" dt="2023-05-25T03:42:00.121" v="204" actId="20577"/>
          <ac:spMkLst>
            <pc:docMk/>
            <pc:sldMk cId="58048887" sldId="335"/>
            <ac:spMk id="3" creationId="{FBF01A97-D699-4868-994B-F2A151A553C4}"/>
          </ac:spMkLst>
        </pc:spChg>
      </pc:sldChg>
      <pc:sldChg chg="modSp add modNotesTx">
        <pc:chgData name="Alam, Md Jahangir" userId="cb2aadf4-da32-4b2a-8f86-63b677704a8c" providerId="ADAL" clId="{CAA640B2-33DA-4EC4-A0A2-91B53117C814}" dt="2023-05-25T20:02:45.990" v="219" actId="20577"/>
        <pc:sldMkLst>
          <pc:docMk/>
          <pc:sldMk cId="1185429466" sldId="336"/>
        </pc:sldMkLst>
        <pc:spChg chg="mod">
          <ac:chgData name="Alam, Md Jahangir" userId="cb2aadf4-da32-4b2a-8f86-63b677704a8c" providerId="ADAL" clId="{CAA640B2-33DA-4EC4-A0A2-91B53117C814}" dt="2023-05-25T20:02:41.430" v="218" actId="20577"/>
          <ac:spMkLst>
            <pc:docMk/>
            <pc:sldMk cId="1185429466" sldId="336"/>
            <ac:spMk id="2" creationId="{2ED50968-A31A-4F0A-AF2C-D6252F386BF5}"/>
          </ac:spMkLst>
        </pc:spChg>
      </pc:sldChg>
      <pc:sldChg chg="modSp add">
        <pc:chgData name="Alam, Md Jahangir" userId="cb2aadf4-da32-4b2a-8f86-63b677704a8c" providerId="ADAL" clId="{CAA640B2-33DA-4EC4-A0A2-91B53117C814}" dt="2023-05-31T18:48:37.192" v="247" actId="20577"/>
        <pc:sldMkLst>
          <pc:docMk/>
          <pc:sldMk cId="1189309475" sldId="337"/>
        </pc:sldMkLst>
        <pc:spChg chg="mod">
          <ac:chgData name="Alam, Md Jahangir" userId="cb2aadf4-da32-4b2a-8f86-63b677704a8c" providerId="ADAL" clId="{CAA640B2-33DA-4EC4-A0A2-91B53117C814}" dt="2023-05-31T18:48:37.192" v="247" actId="20577"/>
          <ac:spMkLst>
            <pc:docMk/>
            <pc:sldMk cId="1189309475" sldId="337"/>
            <ac:spMk id="2" creationId="{93CE3E5E-5950-4267-8E67-7BF87E060DAD}"/>
          </ac:spMkLst>
        </pc:spChg>
      </pc:sldChg>
      <pc:sldChg chg="modSp add">
        <pc:chgData name="Alam, Md Jahangir" userId="cb2aadf4-da32-4b2a-8f86-63b677704a8c" providerId="ADAL" clId="{CAA640B2-33DA-4EC4-A0A2-91B53117C814}" dt="2023-05-31T19:17:37.968" v="289" actId="20577"/>
        <pc:sldMkLst>
          <pc:docMk/>
          <pc:sldMk cId="1329816851" sldId="338"/>
        </pc:sldMkLst>
        <pc:spChg chg="mod">
          <ac:chgData name="Alam, Md Jahangir" userId="cb2aadf4-da32-4b2a-8f86-63b677704a8c" providerId="ADAL" clId="{CAA640B2-33DA-4EC4-A0A2-91B53117C814}" dt="2023-05-31T19:17:37.968" v="289" actId="20577"/>
          <ac:spMkLst>
            <pc:docMk/>
            <pc:sldMk cId="1329816851" sldId="338"/>
            <ac:spMk id="2" creationId="{2EB8FCF9-F481-4426-982D-8A664ABA3EC1}"/>
          </ac:spMkLst>
        </pc:spChg>
        <pc:spChg chg="mod">
          <ac:chgData name="Alam, Md Jahangir" userId="cb2aadf4-da32-4b2a-8f86-63b677704a8c" providerId="ADAL" clId="{CAA640B2-33DA-4EC4-A0A2-91B53117C814}" dt="2023-05-31T18:51:16.258" v="283" actId="207"/>
          <ac:spMkLst>
            <pc:docMk/>
            <pc:sldMk cId="1329816851" sldId="338"/>
            <ac:spMk id="3" creationId="{C827CE86-6575-4FB6-8326-3AEB8260D7A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slideshare.net/SSIMeetup/zeroknowledge-proofs-privacypreserving-digital-identity-with-clare-nelson?from_search=5"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cademy.moralis.io/blog/understanding-zero-knowledge-proof-technology#:~:text=Zero-knowledge%20proof%20allows%20one%20user%20%28the%20%E2%80%9CProver%E2%80%9D%29%20to,still%20validate%20that%20the%20Prover%20knows%20the%20secret"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youtube.com/watch?v=itBPUxnSbzY" TargetMode="External"/><Relationship Id="rId5" Type="http://schemas.openxmlformats.org/officeDocument/2006/relationships/hyperlink" Target="https://www.slideshare.net/eralcnoslen/zeroknowledge-proofs-identity-proofing-and-authentication?from_search=11" TargetMode="External"/><Relationship Id="rId4" Type="http://schemas.openxmlformats.org/officeDocument/2006/relationships/hyperlink" Target="https://slideplayer.com/slide/5028701/"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builtin.com/blockchain/private-blockchain"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techtarget.com/searchsecurity/definition/self-sovereign-identity"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inpher.io/technology/what-is-secure-multiparty-computation/"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www.qredo.com/blog/what-is-multi-party-computation-mpc"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medium.com/@keylesstech/a-beginners-guide-to-shamir-s-secret-sharing-e864efbf3648"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app.pluralsight.com/library/courses/applied-cryptography-getting-started/table-of-contents"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wikipedia.org/wiki/Claims-based_identity"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www.techtarget.com/searchsecurity/definition/claims-based-identity"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decipherzone.com/blog-detail/consensus-algorithm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geeksforgeeks.org/smart-contracts-in-blockchain/"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rive.google.com/file/d/1KW0diPDqJthlUa1P8EnazUguoUv7qjZD/view"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rive.google.com/file/d/1KW0diPDqJthlUa1P8EnazUguoUv7qjZD/view"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rive.google.com/file/d/1KW0diPDqJthlUa1P8EnazUguoUv7qjZD/view"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youtube.com/watch?v=sSlrywb5J_0"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youtube.com/watch?v=sSlrywb5J_0"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lideshare.net/SSIMeetup/zeroknowledge-proofs-privacypreserving-digital-identity-with-clare-nelson?from_search=5"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slideplayer.com/slide/5028701/"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youtube.com/watch?v=_ZvGZxhCFfE"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rive.google.com/file/d/15_rKR1Amal1ZUl26kE1kjoSxacl_9xvZ/vie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hindawi.com/journals/misy/2022/8930472/"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sciencedirect.com/science/article/abs/pii/S1084804522002181"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ecrypt.co/resources/zero-knowledge-proofs-explained-learn-guid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protocol.com/facebook-machine-learning-fake-accounts"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ecrypt.co/resources/zero-knowledge-proofs-explained-learn-guid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04eec91c9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04eec91c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https://www.slideshare.net/SSIMeetup/zeroknowledge-proofs-privacypreserving-digital-identity-with-clare-nelson?from_search=5</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04eec91c98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04eec91c9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82187acc30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82187acc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82187acc30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82187acc3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https://academy.moralis.io/blog/understanding-zero-knowledge-proof-technology#:~:text=Zero-knowledge%20proof%20allows%20one%20user%20%28the%20%E2%80%9CProver%E2%80%9D%29%20to,still%20validate%20that%20the%20Prover%20knows%20the%20secret</a:t>
            </a:r>
            <a:r>
              <a:rPr lang="en"/>
              <a:t>.</a:t>
            </a:r>
            <a:endParaRPr/>
          </a:p>
          <a:p>
            <a:pPr marL="0" lvl="0" indent="0" algn="l" rtl="0">
              <a:lnSpc>
                <a:spcPct val="115000"/>
              </a:lnSpc>
              <a:spcBef>
                <a:spcPts val="0"/>
              </a:spcBef>
              <a:spcAft>
                <a:spcPts val="0"/>
              </a:spcAft>
              <a:buClr>
                <a:schemeClr val="dk1"/>
              </a:buClr>
              <a:buSzPts val="1100"/>
              <a:buFont typeface="Arial"/>
              <a:buNone/>
            </a:pPr>
            <a:r>
              <a:rPr lang="en" u="sng">
                <a:solidFill>
                  <a:srgbClr val="1155CC"/>
                </a:solidFill>
                <a:hlinkClick r:id="rId4">
                  <a:extLst>
                    <a:ext uri="{A12FA001-AC4F-418D-AE19-62706E023703}">
                      <ahyp:hlinkClr xmlns:ahyp="http://schemas.microsoft.com/office/drawing/2018/hyperlinkcolor" val="tx"/>
                    </a:ext>
                  </a:extLst>
                </a:hlinkClick>
              </a:rPr>
              <a:t>https://slideplayer.com/slide/5028701/</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u="sng">
                <a:solidFill>
                  <a:srgbClr val="1155CC"/>
                </a:solidFill>
                <a:hlinkClick r:id="rId5">
                  <a:extLst>
                    <a:ext uri="{A12FA001-AC4F-418D-AE19-62706E023703}">
                      <ahyp:hlinkClr xmlns:ahyp="http://schemas.microsoft.com/office/drawing/2018/hyperlinkcolor" val="tx"/>
                    </a:ext>
                  </a:extLst>
                </a:hlinkClick>
              </a:rPr>
              <a:t>https://www.slideshare.net/eralcnoslen/zeroknowledge-proofs-identity-proofing-and-authentication?from_search=11</a:t>
            </a:r>
            <a:endParaRPr sz="1800">
              <a:solidFill>
                <a:srgbClr val="595959"/>
              </a:solidFill>
            </a:endParaRPr>
          </a:p>
          <a:p>
            <a:pPr marL="0" lvl="0" indent="0" algn="l" rtl="0">
              <a:lnSpc>
                <a:spcPct val="115000"/>
              </a:lnSpc>
              <a:spcBef>
                <a:spcPts val="0"/>
              </a:spcBef>
              <a:spcAft>
                <a:spcPts val="0"/>
              </a:spcAft>
              <a:buClr>
                <a:schemeClr val="dk1"/>
              </a:buClr>
              <a:buSzPts val="1100"/>
              <a:buFont typeface="Arial"/>
              <a:buNone/>
            </a:pPr>
            <a:r>
              <a:rPr lang="en" u="sng">
                <a:solidFill>
                  <a:srgbClr val="1155CC"/>
                </a:solidFill>
                <a:hlinkClick r:id="rId6">
                  <a:extLst>
                    <a:ext uri="{A12FA001-AC4F-418D-AE19-62706E023703}">
                      <ahyp:hlinkClr xmlns:ahyp="http://schemas.microsoft.com/office/drawing/2018/hyperlinkcolor" val="tx"/>
                    </a:ext>
                  </a:extLst>
                </a:hlinkClick>
              </a:rPr>
              <a:t>https://www.youtube.com/watch?v=itBPUxnSbzY</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04eec91c98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04eec91c9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f07f10cc2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f07f10cc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f07f10cc2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f07f10cc2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f17458a146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f17458a14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f07f10cc2d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f07f10cc2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f17458a146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f17458a14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07f10cc2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07f10cc2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f17458a14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f17458a14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f17458a146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f17458a14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f17458a14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f17458a14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https://builtin.com/blockchain/private-blockchain</a:t>
            </a: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f17458a14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f17458a14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f07f10cc2d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f07f10cc2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https://www.techtarget.com/searchsecurity/definition/self-sovereign-identity</a:t>
            </a: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f07f10cc2d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f07f10cc2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f07f10cc2d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f07f10cc2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rgbClr val="1155CC"/>
                </a:solidFill>
                <a:hlinkClick r:id="rId3">
                  <a:extLst>
                    <a:ext uri="{A12FA001-AC4F-418D-AE19-62706E023703}">
                      <ahyp:hlinkClr xmlns:ahyp="http://schemas.microsoft.com/office/drawing/2018/hyperlinkcolor" val="tx"/>
                    </a:ext>
                  </a:extLst>
                </a:hlinkClick>
              </a:rPr>
              <a:t>https://inpher.io/technology/what-is-secure-multiparty-computation/</a:t>
            </a:r>
            <a:endParaRPr u="sng">
              <a:solidFill>
                <a:srgbClr val="1155CC"/>
              </a:solidFill>
            </a:endParaRPr>
          </a:p>
          <a:p>
            <a:pPr marL="0" lvl="0" indent="0" algn="l" rtl="0">
              <a:lnSpc>
                <a:spcPct val="115000"/>
              </a:lnSpc>
              <a:spcBef>
                <a:spcPts val="1200"/>
              </a:spcBef>
              <a:spcAft>
                <a:spcPts val="1200"/>
              </a:spcAft>
              <a:buClr>
                <a:schemeClr val="dk1"/>
              </a:buClr>
              <a:buSzPts val="1100"/>
              <a:buFont typeface="Arial"/>
              <a:buNone/>
            </a:pPr>
            <a:r>
              <a:rPr lang="en" u="sng">
                <a:solidFill>
                  <a:srgbClr val="1155CC"/>
                </a:solidFill>
                <a:hlinkClick r:id="rId4">
                  <a:extLst>
                    <a:ext uri="{A12FA001-AC4F-418D-AE19-62706E023703}">
                      <ahyp:hlinkClr xmlns:ahyp="http://schemas.microsoft.com/office/drawing/2018/hyperlinkcolor" val="tx"/>
                    </a:ext>
                  </a:extLst>
                </a:hlinkClick>
              </a:rPr>
              <a:t>https://www.qredo.com/blog/what-is-multi-party-computation-mpc</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f07f10cc2d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f07f10cc2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u="sng">
                <a:solidFill>
                  <a:srgbClr val="1155CC"/>
                </a:solidFill>
                <a:hlinkClick r:id="rId3">
                  <a:extLst>
                    <a:ext uri="{A12FA001-AC4F-418D-AE19-62706E023703}">
                      <ahyp:hlinkClr xmlns:ahyp="http://schemas.microsoft.com/office/drawing/2018/hyperlinkcolor" val="tx"/>
                    </a:ext>
                  </a:extLst>
                </a:hlinkClick>
              </a:rPr>
              <a:t>https://medium.com/@keylesstech/a-beginners-guide-to-shamir-s-secret-sharing-e864efbf3648</a:t>
            </a:r>
            <a:endParaRPr/>
          </a:p>
          <a:p>
            <a:pPr marL="0" lvl="0" indent="0" algn="l" rtl="0">
              <a:lnSpc>
                <a:spcPct val="115000"/>
              </a:lnSpc>
              <a:spcBef>
                <a:spcPts val="1200"/>
              </a:spcBef>
              <a:spcAft>
                <a:spcPts val="0"/>
              </a:spcAft>
              <a:buClr>
                <a:schemeClr val="dk1"/>
              </a:buClr>
              <a:buSzPts val="1100"/>
              <a:buFont typeface="Arial"/>
              <a:buNone/>
            </a:pPr>
            <a:r>
              <a:rPr lang="en" u="sng">
                <a:solidFill>
                  <a:srgbClr val="1155CC"/>
                </a:solidFill>
                <a:hlinkClick r:id="rId4">
                  <a:extLst>
                    <a:ext uri="{A12FA001-AC4F-418D-AE19-62706E023703}">
                      <ahyp:hlinkClr xmlns:ahyp="http://schemas.microsoft.com/office/drawing/2018/hyperlinkcolor" val="tx"/>
                    </a:ext>
                  </a:extLst>
                </a:hlinkClick>
              </a:rPr>
              <a:t>https://app.pluralsight.com/library/courses/applied-cryptography-getting-started/table-of-contents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07f10cc2d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07f10cc2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u="sng">
                <a:solidFill>
                  <a:srgbClr val="1155CC"/>
                </a:solidFill>
                <a:hlinkClick r:id="rId3">
                  <a:extLst>
                    <a:ext uri="{A12FA001-AC4F-418D-AE19-62706E023703}">
                      <ahyp:hlinkClr xmlns:ahyp="http://schemas.microsoft.com/office/drawing/2018/hyperlinkcolor" val="tx"/>
                    </a:ext>
                  </a:extLst>
                </a:hlinkClick>
              </a:rPr>
              <a:t>https://en.wikipedia.org/wiki/Claims-based_identity</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u="sng">
                <a:solidFill>
                  <a:srgbClr val="1155CC"/>
                </a:solidFill>
                <a:hlinkClick r:id="rId4">
                  <a:extLst>
                    <a:ext uri="{A12FA001-AC4F-418D-AE19-62706E023703}">
                      <ahyp:hlinkClr xmlns:ahyp="http://schemas.microsoft.com/office/drawing/2018/hyperlinkcolor" val="tx"/>
                    </a:ext>
                  </a:extLst>
                </a:hlinkClick>
              </a:rPr>
              <a:t>https://www.techtarget.com/searchsecurity/definition/claims-based-identity</a:t>
            </a:r>
            <a:endParaRPr sz="1800">
              <a:solidFill>
                <a:srgbClr val="595959"/>
              </a:solidFill>
            </a:endParaRPr>
          </a:p>
          <a:p>
            <a:pPr marL="0" lvl="0" indent="0" algn="l" rtl="0">
              <a:lnSpc>
                <a:spcPct val="115000"/>
              </a:lnSpc>
              <a:spcBef>
                <a:spcPts val="0"/>
              </a:spcBef>
              <a:spcAft>
                <a:spcPts val="0"/>
              </a:spcAft>
              <a:buClr>
                <a:schemeClr val="dk1"/>
              </a:buClr>
              <a:buSzPts val="1100"/>
              <a:buFont typeface="Arial"/>
              <a:buNone/>
            </a:pPr>
            <a:r>
              <a:rPr lang="en" u="sng">
                <a:solidFill>
                  <a:srgbClr val="1155CC"/>
                </a:solidFill>
                <a:hlinkClick r:id="rId4">
                  <a:extLst>
                    <a:ext uri="{A12FA001-AC4F-418D-AE19-62706E023703}">
                      <ahyp:hlinkClr xmlns:ahyp="http://schemas.microsoft.com/office/drawing/2018/hyperlinkcolor" val="tx"/>
                    </a:ext>
                  </a:extLst>
                </a:hlinkClick>
              </a:rPr>
              <a:t>https://www.techtarget.com/searchsecurity/definition/claims-based-identity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f07f10cc2d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f07f10cc2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https://www.decipherzone.com/blog-detail/consensus-algorithms</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f07f10cc2d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f07f10cc2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f07f10cc2d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f07f10cc2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f07f10cc2d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f07f10cc2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f07f10cc2d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f07f10cc2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07f10cc2d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07f10cc2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f07f10cc2d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f07f10cc2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u="sng">
                <a:solidFill>
                  <a:srgbClr val="1155CC"/>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https://www.geeksforgeeks.org/smart-contracts-in-blockchain/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f07f10cc2d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f07f10cc2d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f17458a146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f17458a146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https://drive.google.com/file/d/1KW0diPDqJthlUa1P8EnazUguoUv7qjZD/view</a:t>
            </a:r>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f17458a146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f17458a14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07cd4ae5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07cd4ae5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f17458a146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f17458a146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https://drive.google.com/file/d/1KW0diPDqJthlUa1P8EnazUguoUv7qjZD/view</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f07f10cc2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f07f10cc2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07cd4ae54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07cd4ae54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https://drive.google.com/file/d/1KW0diPDqJthlUa1P8EnazUguoUv7qjZD/view</a:t>
            </a:r>
            <a:endParaRPr/>
          </a:p>
          <a:p>
            <a:pPr marL="0" lvl="0" indent="0" algn="l" rtl="0">
              <a:spcBef>
                <a:spcPts val="0"/>
              </a:spcBef>
              <a:spcAft>
                <a:spcPts val="0"/>
              </a:spcAft>
              <a:buNone/>
            </a:pPr>
            <a:r>
              <a:rPr lang="en"/>
              <a:t>Section 3.1</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07cd4ae54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07cd4ae54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07cd4ae54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07cd4ae54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07cd4ae54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07cd4ae54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https://www.youtube.com/watch?v=sSlrywb5J_0</a:t>
            </a:r>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07cd4ae54d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07cd4ae54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u="sng">
                <a:solidFill>
                  <a:schemeClr val="hlink"/>
                </a:solidFill>
                <a:hlinkClick r:id="rId3"/>
              </a:rPr>
              <a:t>https://www.youtube.com/watch?v=sSlrywb5J_0</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07cd4ae54d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07cd4ae54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07cd4ae54d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07cd4ae54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07cd4ae54d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07cd4ae54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07cd4ae54d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07cd4ae54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07cd4ae54d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07cd4ae54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04eec91c9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04eec91c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https://www.slideshare.net/SSIMeetup/zeroknowledge-proofs-privacypreserving-digital-identity-with-clare-nelson?from_search=5</a:t>
            </a:r>
            <a:endParaRPr/>
          </a:p>
          <a:p>
            <a:pPr marL="0" lvl="0" indent="0" algn="l" rtl="0">
              <a:spcBef>
                <a:spcPts val="0"/>
              </a:spcBef>
              <a:spcAft>
                <a:spcPts val="0"/>
              </a:spcAft>
              <a:buNone/>
            </a:pPr>
            <a:r>
              <a:rPr lang="en" u="sng">
                <a:solidFill>
                  <a:schemeClr val="hlink"/>
                </a:solidFill>
                <a:hlinkClick r:id="rId4"/>
              </a:rPr>
              <a:t>https://slideplayer.com/slide/5028701/</a:t>
            </a:r>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07cd4ae54d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07cd4ae54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07cd4ae54d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07cd4ae54d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07cd4ae54d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07cd4ae54d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07cd4ae54d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07cd4ae54d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https://www.youtube.com/watch?v=_ZvGZxhCFfE</a:t>
            </a:r>
            <a:endParaRPr/>
          </a:p>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f07f10cc2d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f07f10cc2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f07f10cc2d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f07f10cc2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https://drive.google.com/file/d/15_rKR1Amal1ZUl26kE1kjoSxacl_9xvZ/view</a:t>
            </a:r>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f07f10cc2d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f07f10cc2d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f07f10cc2d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f07f10cc2d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https://www.hindawi.com/journals/misy/2022/8930472/</a:t>
            </a:r>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f07f10cc2d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f07f10cc2d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f07f10cc2d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f07f10cc2d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https://www.sciencedirect.com/science/article/abs/pii/S1084804522002181</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82187acc30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82187acc3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https://decrypt.co/resources/zero-knowledge-proofs-explained-learn-guide</a:t>
            </a:r>
            <a:endParaRPr/>
          </a:p>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f07f10cc2d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f07f10cc2d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f07f10cc2d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f07f10cc2d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f07f10cc2d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f07f10cc2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f07f10cc2d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f07f10cc2d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LN - lightweight node</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f07f10cc2d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f07f10cc2d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f07f10cc2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f07f10cc2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https://www.protocol.com/facebook-machine-learning-fake-accounts</a:t>
            </a:r>
            <a:endParaRPr/>
          </a:p>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f07f10cc2d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f07f10cc2d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f07f10cc2d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f07f10cc2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https://intellipaat.com/blog/what-is-cryptography/?US</a:t>
            </a:r>
          </a:p>
          <a:p>
            <a:endParaRPr lang="en-US" dirty="0"/>
          </a:p>
        </p:txBody>
      </p:sp>
    </p:spTree>
    <p:extLst>
      <p:ext uri="{BB962C8B-B14F-4D97-AF65-F5344CB8AC3E}">
        <p14:creationId xmlns:p14="http://schemas.microsoft.com/office/powerpoint/2010/main" val="1651948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82187acc30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82187acc3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https://decrypt.co/resources/zero-knowledge-proofs-explained-learn-guide</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82187acc30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82187acc3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82187acc30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82187acc3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blog.goodaudience.com/understanding-zero-knowledge-proofs-through-simple-examples-df673f796d99"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www.youtube.com/watch?v=_160oMzblY8" TargetMode="External"/><Relationship Id="rId7" Type="http://schemas.openxmlformats.org/officeDocument/2006/relationships/hyperlink" Target="https://www.youtube.com/watch?v=2yJqjTiwpxM"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hyperlink" Target="https://www.youtube.com/watch?v=k53LUZxUF50" TargetMode="External"/><Relationship Id="rId5" Type="http://schemas.openxmlformats.org/officeDocument/2006/relationships/hyperlink" Target="https://www.youtube.com/watch?v=SSo_EIwHSd4" TargetMode="External"/><Relationship Id="rId4" Type="http://schemas.openxmlformats.org/officeDocument/2006/relationships/hyperlink" Target="https://www.youtube.com/watch?v=xIDL_akeras"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groups.csail.mit.edu/cis/pubs/shafi/1985-stoc.pdf"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dl.acm.org/citation.cfm?id=209026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ZKP &amp; Blockchain to prevent fake account creation on social media sites</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Motivation for ZKP and Digital Identity</a:t>
            </a:r>
            <a:endParaRPr/>
          </a:p>
        </p:txBody>
      </p:sp>
      <p:sp>
        <p:nvSpPr>
          <p:cNvPr id="109" name="Google Shape;109;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chemeClr val="dk1"/>
              </a:buClr>
              <a:buSzPts val="1600"/>
              <a:buChar char="●"/>
            </a:pPr>
            <a:r>
              <a:rPr lang="en" sz="1600">
                <a:solidFill>
                  <a:schemeClr val="dk1"/>
                </a:solidFill>
              </a:rPr>
              <a:t>Loss of privacy, control</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Data breaches</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Identity theft</a:t>
            </a:r>
            <a:endParaRPr sz="1600">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Identity fraud, crime</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Human, drug trafficking</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Terrorist funding</a:t>
            </a:r>
            <a:endParaRPr>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Surveillance, profiling</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Social engineering</a:t>
            </a:r>
            <a:endParaRPr sz="16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ZKP?</a:t>
            </a:r>
            <a:endParaRPr/>
          </a:p>
        </p:txBody>
      </p:sp>
      <p:sp>
        <p:nvSpPr>
          <p:cNvPr id="115" name="Google Shape;115;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chemeClr val="dk1"/>
              </a:buClr>
              <a:buSzPts val="1600"/>
              <a:buChar char="●"/>
            </a:pPr>
            <a:r>
              <a:rPr lang="en" sz="1600">
                <a:solidFill>
                  <a:schemeClr val="dk1"/>
                </a:solidFill>
              </a:rPr>
              <a:t>Users can prove identities</a:t>
            </a:r>
            <a:endParaRPr sz="1600">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No exchange of sensitive information</a:t>
            </a:r>
            <a:endParaRPr>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Mitigates identity theft</a:t>
            </a:r>
            <a:endParaRPr sz="16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ZKP variants</a:t>
            </a:r>
            <a:endParaRPr/>
          </a:p>
        </p:txBody>
      </p:sp>
      <p:sp>
        <p:nvSpPr>
          <p:cNvPr id="121" name="Google Shape;121;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935"/>
              <a:buNone/>
            </a:pPr>
            <a:r>
              <a:rPr lang="en" sz="1629">
                <a:solidFill>
                  <a:schemeClr val="dk1"/>
                </a:solidFill>
              </a:rPr>
              <a:t>ZKP</a:t>
            </a:r>
            <a:endParaRPr sz="1629">
              <a:solidFill>
                <a:schemeClr val="dk1"/>
              </a:solidFill>
            </a:endParaRPr>
          </a:p>
          <a:p>
            <a:pPr marL="0" lvl="0" indent="0" algn="l" rtl="0">
              <a:lnSpc>
                <a:spcPct val="95000"/>
              </a:lnSpc>
              <a:spcBef>
                <a:spcPts val="1200"/>
              </a:spcBef>
              <a:spcAft>
                <a:spcPts val="0"/>
              </a:spcAft>
              <a:buSzPts val="935"/>
              <a:buNone/>
            </a:pPr>
            <a:r>
              <a:rPr lang="en" sz="1629">
                <a:solidFill>
                  <a:schemeClr val="dk1"/>
                </a:solidFill>
              </a:rPr>
              <a:t>NIZKP</a:t>
            </a:r>
            <a:endParaRPr sz="1629">
              <a:solidFill>
                <a:schemeClr val="dk1"/>
              </a:solidFill>
            </a:endParaRPr>
          </a:p>
          <a:p>
            <a:pPr marL="0" lvl="0" indent="0" algn="l" rtl="0">
              <a:lnSpc>
                <a:spcPct val="95000"/>
              </a:lnSpc>
              <a:spcBef>
                <a:spcPts val="1200"/>
              </a:spcBef>
              <a:spcAft>
                <a:spcPts val="0"/>
              </a:spcAft>
              <a:buSzPts val="935"/>
              <a:buNone/>
            </a:pPr>
            <a:r>
              <a:rPr lang="en" sz="1629">
                <a:solidFill>
                  <a:schemeClr val="dk1"/>
                </a:solidFill>
              </a:rPr>
              <a:t>Graph Isomorphism</a:t>
            </a:r>
            <a:endParaRPr sz="1629">
              <a:solidFill>
                <a:schemeClr val="dk1"/>
              </a:solidFill>
            </a:endParaRPr>
          </a:p>
          <a:p>
            <a:pPr marL="0" lvl="0" indent="0" algn="l" rtl="0">
              <a:lnSpc>
                <a:spcPct val="95000"/>
              </a:lnSpc>
              <a:spcBef>
                <a:spcPts val="1200"/>
              </a:spcBef>
              <a:spcAft>
                <a:spcPts val="0"/>
              </a:spcAft>
              <a:buSzPts val="935"/>
              <a:buNone/>
            </a:pPr>
            <a:r>
              <a:rPr lang="en" sz="1629">
                <a:solidFill>
                  <a:schemeClr val="dk1"/>
                </a:solidFill>
              </a:rPr>
              <a:t>zk-SNARK</a:t>
            </a:r>
            <a:endParaRPr sz="1629">
              <a:solidFill>
                <a:schemeClr val="dk1"/>
              </a:solidFill>
            </a:endParaRPr>
          </a:p>
          <a:p>
            <a:pPr marL="0" lvl="0" indent="0" algn="l" rtl="0">
              <a:lnSpc>
                <a:spcPct val="95000"/>
              </a:lnSpc>
              <a:spcBef>
                <a:spcPts val="1200"/>
              </a:spcBef>
              <a:spcAft>
                <a:spcPts val="0"/>
              </a:spcAft>
              <a:buSzPts val="935"/>
              <a:buNone/>
            </a:pPr>
            <a:r>
              <a:rPr lang="en" sz="1629">
                <a:solidFill>
                  <a:schemeClr val="dk1"/>
                </a:solidFill>
              </a:rPr>
              <a:t>zk-STIK</a:t>
            </a:r>
            <a:endParaRPr sz="1629">
              <a:solidFill>
                <a:schemeClr val="dk1"/>
              </a:solidFill>
            </a:endParaRPr>
          </a:p>
          <a:p>
            <a:pPr marL="0" lvl="0" indent="0" algn="l" rtl="0">
              <a:lnSpc>
                <a:spcPct val="95000"/>
              </a:lnSpc>
              <a:spcBef>
                <a:spcPts val="1200"/>
              </a:spcBef>
              <a:spcAft>
                <a:spcPts val="0"/>
              </a:spcAft>
              <a:buSzPts val="935"/>
              <a:buNone/>
            </a:pPr>
            <a:r>
              <a:rPr lang="en" sz="1629">
                <a:solidFill>
                  <a:schemeClr val="dk1"/>
                </a:solidFill>
              </a:rPr>
              <a:t>zk-STARK</a:t>
            </a:r>
            <a:endParaRPr sz="1629">
              <a:solidFill>
                <a:schemeClr val="dk1"/>
              </a:solidFill>
            </a:endParaRPr>
          </a:p>
          <a:p>
            <a:pPr marL="0" lvl="0" indent="0" algn="l" rtl="0">
              <a:lnSpc>
                <a:spcPct val="95000"/>
              </a:lnSpc>
              <a:spcBef>
                <a:spcPts val="1200"/>
              </a:spcBef>
              <a:spcAft>
                <a:spcPts val="0"/>
              </a:spcAft>
              <a:buSzPts val="935"/>
              <a:buNone/>
            </a:pPr>
            <a:r>
              <a:rPr lang="en" sz="1629">
                <a:solidFill>
                  <a:schemeClr val="dk1"/>
                </a:solidFill>
              </a:rPr>
              <a:t>Designated Verifier</a:t>
            </a:r>
            <a:endParaRPr sz="1629">
              <a:solidFill>
                <a:schemeClr val="dk1"/>
              </a:solidFill>
            </a:endParaRPr>
          </a:p>
          <a:p>
            <a:pPr marL="0" lvl="0" indent="0" algn="l" rtl="0">
              <a:lnSpc>
                <a:spcPct val="95000"/>
              </a:lnSpc>
              <a:spcBef>
                <a:spcPts val="1200"/>
              </a:spcBef>
              <a:spcAft>
                <a:spcPts val="0"/>
              </a:spcAft>
              <a:buSzPts val="935"/>
              <a:buNone/>
            </a:pPr>
            <a:r>
              <a:rPr lang="en" sz="1629">
                <a:solidFill>
                  <a:schemeClr val="dk1"/>
                </a:solidFill>
              </a:rPr>
              <a:t>Bulletproof</a:t>
            </a:r>
            <a:endParaRPr sz="1629">
              <a:solidFill>
                <a:schemeClr val="dk1"/>
              </a:solidFill>
            </a:endParaRPr>
          </a:p>
          <a:p>
            <a:pPr marL="0" lvl="0" indent="0" algn="l" rtl="0">
              <a:lnSpc>
                <a:spcPct val="95000"/>
              </a:lnSpc>
              <a:spcBef>
                <a:spcPts val="1200"/>
              </a:spcBef>
              <a:spcAft>
                <a:spcPts val="1200"/>
              </a:spcAft>
              <a:buSzPts val="935"/>
              <a:buNone/>
            </a:pPr>
            <a:r>
              <a:rPr lang="en" sz="1629">
                <a:solidFill>
                  <a:schemeClr val="dk1"/>
                </a:solidFill>
              </a:rPr>
              <a:t>Lattice-Based</a:t>
            </a:r>
            <a:endParaRPr sz="1629">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IZKP and NZKP</a:t>
            </a:r>
            <a:endParaRPr/>
          </a:p>
        </p:txBody>
      </p:sp>
      <p:sp>
        <p:nvSpPr>
          <p:cNvPr id="127" name="Google Shape;127;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solidFill>
                  <a:schemeClr val="dk1"/>
                </a:solidFill>
              </a:rPr>
              <a:t>In IZKP message exchange between prover and verifier</a:t>
            </a:r>
            <a:endParaRPr sz="1600">
              <a:solidFill>
                <a:schemeClr val="dk1"/>
              </a:solidFill>
            </a:endParaRPr>
          </a:p>
          <a:p>
            <a:pPr marL="0" lvl="0" indent="0" algn="l" rtl="0">
              <a:spcBef>
                <a:spcPts val="1200"/>
              </a:spcBef>
              <a:spcAft>
                <a:spcPts val="0"/>
              </a:spcAft>
              <a:buNone/>
            </a:pPr>
            <a:r>
              <a:rPr lang="en" sz="1600">
                <a:solidFill>
                  <a:schemeClr val="dk1"/>
                </a:solidFill>
              </a:rPr>
              <a:t>In NZKP transform multiple messages into one message, or string</a:t>
            </a:r>
            <a:endParaRPr sz="1600">
              <a:solidFill>
                <a:schemeClr val="dk1"/>
              </a:solidFill>
            </a:endParaRPr>
          </a:p>
          <a:p>
            <a:pPr marL="0" lvl="0" indent="0" algn="l" rtl="0">
              <a:spcBef>
                <a:spcPts val="1200"/>
              </a:spcBef>
              <a:spcAft>
                <a:spcPts val="0"/>
              </a:spcAft>
              <a:buNone/>
            </a:pPr>
            <a:endParaRPr sz="1600">
              <a:solidFill>
                <a:schemeClr val="dk1"/>
              </a:solidFill>
            </a:endParaRPr>
          </a:p>
          <a:p>
            <a:pPr marL="0" lvl="0" indent="0" algn="l" rtl="0">
              <a:spcBef>
                <a:spcPts val="1200"/>
              </a:spcBef>
              <a:spcAft>
                <a:spcPts val="0"/>
              </a:spcAft>
              <a:buClr>
                <a:schemeClr val="dk1"/>
              </a:buClr>
              <a:buSzPts val="1100"/>
              <a:buFont typeface="Arial"/>
              <a:buNone/>
            </a:pPr>
            <a:endParaRPr sz="16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Zcash founder</a:t>
            </a:r>
            <a:endParaRPr/>
          </a:p>
        </p:txBody>
      </p:sp>
      <p:sp>
        <p:nvSpPr>
          <p:cNvPr id="133" name="Google Shape;133;p2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34" name="Google Shape;134;p2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solidFill>
                  <a:schemeClr val="dk1"/>
                </a:solidFill>
              </a:rPr>
              <a:t>One of the most powerful tools cryptographers have ever devised</a:t>
            </a:r>
            <a:endParaRPr sz="1600">
              <a:solidFill>
                <a:schemeClr val="dk1"/>
              </a:solidFill>
            </a:endParaRPr>
          </a:p>
          <a:p>
            <a:pPr marL="0" lvl="0" indent="0" algn="l" rtl="0">
              <a:spcBef>
                <a:spcPts val="1200"/>
              </a:spcBef>
              <a:spcAft>
                <a:spcPts val="0"/>
              </a:spcAft>
              <a:buNone/>
            </a:pPr>
            <a:endParaRPr/>
          </a:p>
          <a:p>
            <a:pPr marL="457200" lvl="0" indent="-317500" algn="l" rtl="0">
              <a:lnSpc>
                <a:spcPct val="100000"/>
              </a:lnSpc>
              <a:spcBef>
                <a:spcPts val="1200"/>
              </a:spcBef>
              <a:spcAft>
                <a:spcPts val="0"/>
              </a:spcAft>
              <a:buSzPts val="1400"/>
              <a:buChar char="-"/>
            </a:pPr>
            <a:r>
              <a:rPr lang="en"/>
              <a:t>Matthew Green</a:t>
            </a:r>
            <a:endParaRPr/>
          </a:p>
          <a:p>
            <a:pPr marL="0" lvl="0" indent="0" algn="l" rtl="0">
              <a:lnSpc>
                <a:spcPct val="100000"/>
              </a:lnSpc>
              <a:spcBef>
                <a:spcPts val="500"/>
              </a:spcBef>
              <a:spcAft>
                <a:spcPts val="0"/>
              </a:spcAft>
              <a:buNone/>
            </a:pPr>
            <a:r>
              <a:rPr lang="en"/>
              <a:t>     Professor at Johns Hopkins University</a:t>
            </a:r>
            <a:endParaRPr/>
          </a:p>
          <a:p>
            <a:pPr marL="0" lvl="0" indent="0" algn="l" rtl="0">
              <a:lnSpc>
                <a:spcPct val="100000"/>
              </a:lnSpc>
              <a:spcBef>
                <a:spcPts val="500"/>
              </a:spcBef>
              <a:spcAft>
                <a:spcPts val="500"/>
              </a:spcAft>
              <a:buNone/>
            </a:pPr>
            <a:r>
              <a:rPr lang="en"/>
              <a:t>     Co-founder of Zcash</a:t>
            </a:r>
            <a:endParaRPr/>
          </a:p>
        </p:txBody>
      </p:sp>
      <p:pic>
        <p:nvPicPr>
          <p:cNvPr id="135" name="Google Shape;135;p26"/>
          <p:cNvPicPr preferRelativeResize="0"/>
          <p:nvPr/>
        </p:nvPicPr>
        <p:blipFill>
          <a:blip r:embed="rId3">
            <a:alphaModFix/>
          </a:blip>
          <a:stretch>
            <a:fillRect/>
          </a:stretch>
        </p:blipFill>
        <p:spPr>
          <a:xfrm>
            <a:off x="1039763" y="1555150"/>
            <a:ext cx="2428875" cy="2305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Blockchain Platforms</a:t>
            </a:r>
            <a:endParaRPr/>
          </a:p>
        </p:txBody>
      </p:sp>
      <p:sp>
        <p:nvSpPr>
          <p:cNvPr id="141" name="Google Shape;141;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600">
                <a:solidFill>
                  <a:srgbClr val="1F1F1F"/>
                </a:solidFill>
              </a:rPr>
              <a:t>IBM Blockchain Platform</a:t>
            </a:r>
            <a:endParaRPr sz="1600">
              <a:solidFill>
                <a:srgbClr val="1F1F1F"/>
              </a:solidFill>
            </a:endParaRPr>
          </a:p>
          <a:p>
            <a:pPr marL="0" lvl="0" indent="0" algn="l" rtl="0">
              <a:spcBef>
                <a:spcPts val="0"/>
              </a:spcBef>
              <a:spcAft>
                <a:spcPts val="0"/>
              </a:spcAft>
              <a:buClr>
                <a:schemeClr val="dk1"/>
              </a:buClr>
              <a:buSzPts val="1100"/>
              <a:buFont typeface="Arial"/>
              <a:buNone/>
            </a:pPr>
            <a:r>
              <a:rPr lang="en" sz="1600">
                <a:solidFill>
                  <a:srgbClr val="1F1F1F"/>
                </a:solidFill>
              </a:rPr>
              <a:t>Microsoft Blockchain Platform</a:t>
            </a:r>
            <a:endParaRPr sz="1600">
              <a:solidFill>
                <a:srgbClr val="1F1F1F"/>
              </a:solidFill>
            </a:endParaRPr>
          </a:p>
          <a:p>
            <a:pPr marL="0" lvl="0" indent="0" algn="l" rtl="0">
              <a:spcBef>
                <a:spcPts val="0"/>
              </a:spcBef>
              <a:spcAft>
                <a:spcPts val="0"/>
              </a:spcAft>
              <a:buClr>
                <a:schemeClr val="dk1"/>
              </a:buClr>
              <a:buSzPts val="1100"/>
              <a:buFont typeface="Arial"/>
              <a:buNone/>
            </a:pPr>
            <a:r>
              <a:rPr lang="en" sz="1600">
                <a:solidFill>
                  <a:srgbClr val="1F1F1F"/>
                </a:solidFill>
              </a:rPr>
              <a:t>Amazon Managed Blockchain</a:t>
            </a:r>
            <a:endParaRPr sz="1600">
              <a:solidFill>
                <a:srgbClr val="1F1F1F"/>
              </a:solidFill>
            </a:endParaRPr>
          </a:p>
          <a:p>
            <a:pPr marL="0" lvl="0" indent="0" algn="l" rtl="0">
              <a:spcBef>
                <a:spcPts val="0"/>
              </a:spcBef>
              <a:spcAft>
                <a:spcPts val="0"/>
              </a:spcAft>
              <a:buClr>
                <a:schemeClr val="dk1"/>
              </a:buClr>
              <a:buSzPts val="1100"/>
              <a:buFont typeface="Arial"/>
              <a:buNone/>
            </a:pPr>
            <a:r>
              <a:rPr lang="en" sz="1600">
                <a:solidFill>
                  <a:srgbClr val="1F1F1F"/>
                </a:solidFill>
              </a:rPr>
              <a:t>Ethereum </a:t>
            </a:r>
            <a:endParaRPr sz="1600">
              <a:solidFill>
                <a:srgbClr val="1F1F1F"/>
              </a:solidFill>
            </a:endParaRPr>
          </a:p>
          <a:p>
            <a:pPr marL="0" lvl="0" indent="0" algn="l" rtl="0">
              <a:spcBef>
                <a:spcPts val="0"/>
              </a:spcBef>
              <a:spcAft>
                <a:spcPts val="0"/>
              </a:spcAft>
              <a:buClr>
                <a:schemeClr val="dk1"/>
              </a:buClr>
              <a:buSzPts val="1100"/>
              <a:buFont typeface="Arial"/>
              <a:buNone/>
            </a:pPr>
            <a:r>
              <a:rPr lang="en" sz="1600">
                <a:solidFill>
                  <a:srgbClr val="1F1F1F"/>
                </a:solidFill>
              </a:rPr>
              <a:t>Hyperledger fabric</a:t>
            </a:r>
            <a:endParaRPr sz="1600">
              <a:solidFill>
                <a:srgbClr val="1F1F1F"/>
              </a:solidFill>
            </a:endParaRPr>
          </a:p>
          <a:p>
            <a:pPr marL="0" lvl="0" indent="0" algn="l" rtl="0">
              <a:spcBef>
                <a:spcPts val="0"/>
              </a:spcBef>
              <a:spcAft>
                <a:spcPts val="0"/>
              </a:spcAft>
              <a:buClr>
                <a:schemeClr val="dk1"/>
              </a:buClr>
              <a:buSzPts val="1100"/>
              <a:buFont typeface="Arial"/>
              <a:buNone/>
            </a:pPr>
            <a:r>
              <a:rPr lang="en" sz="1600">
                <a:solidFill>
                  <a:srgbClr val="1F1F1F"/>
                </a:solidFill>
              </a:rPr>
              <a:t>Corda </a:t>
            </a:r>
            <a:endParaRPr sz="2300">
              <a:solidFill>
                <a:srgbClr val="1F1F1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Encryption vs Hashing</a:t>
            </a:r>
            <a:endParaRPr/>
          </a:p>
        </p:txBody>
      </p:sp>
      <p:sp>
        <p:nvSpPr>
          <p:cNvPr id="147" name="Google Shape;147;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600">
                <a:solidFill>
                  <a:schemeClr val="dk1"/>
                </a:solidFill>
              </a:rPr>
              <a:t>Every block uses cryptographic hash</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Hashing is not Encryption</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Hashing: is not reversible , not possible to get back original data</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Encryption: is reversible, possible to get back original data</a:t>
            </a:r>
            <a:endParaRPr sz="1600">
              <a:solidFill>
                <a:schemeClr val="dk1"/>
              </a:solidFill>
            </a:endParaRPr>
          </a:p>
          <a:p>
            <a:pPr marL="0" lvl="0" indent="0" algn="l" rtl="0">
              <a:spcBef>
                <a:spcPts val="0"/>
              </a:spcBef>
              <a:spcAft>
                <a:spcPts val="0"/>
              </a:spcAft>
              <a:buClr>
                <a:schemeClr val="dk1"/>
              </a:buClr>
              <a:buSzPts val="1100"/>
              <a:buFont typeface="Arial"/>
              <a:buNone/>
            </a:pP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Hashing string -&gt; fixed length output</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3 properties of output</a:t>
            </a:r>
            <a:endParaRPr sz="1600">
              <a:solidFill>
                <a:schemeClr val="dk1"/>
              </a:solidFill>
            </a:endParaRPr>
          </a:p>
          <a:p>
            <a:pPr marL="457200" lvl="0" indent="-330200" algn="l" rtl="0">
              <a:spcBef>
                <a:spcPts val="0"/>
              </a:spcBef>
              <a:spcAft>
                <a:spcPts val="0"/>
              </a:spcAft>
              <a:buClr>
                <a:schemeClr val="dk1"/>
              </a:buClr>
              <a:buSzPts val="1600"/>
              <a:buAutoNum type="arabicPeriod"/>
            </a:pPr>
            <a:r>
              <a:rPr lang="en" sz="1600">
                <a:solidFill>
                  <a:schemeClr val="dk1"/>
                </a:solidFill>
              </a:rPr>
              <a:t>Can not be reversed/decrypted</a:t>
            </a:r>
            <a:endParaRPr sz="1600">
              <a:solidFill>
                <a:schemeClr val="dk1"/>
              </a:solidFill>
            </a:endParaRPr>
          </a:p>
          <a:p>
            <a:pPr marL="457200" lvl="0" indent="-330200" algn="l" rtl="0">
              <a:spcBef>
                <a:spcPts val="0"/>
              </a:spcBef>
              <a:spcAft>
                <a:spcPts val="0"/>
              </a:spcAft>
              <a:buClr>
                <a:schemeClr val="dk1"/>
              </a:buClr>
              <a:buSzPts val="1600"/>
              <a:buAutoNum type="arabicPeriod"/>
            </a:pPr>
            <a:r>
              <a:rPr lang="en" sz="1600">
                <a:solidFill>
                  <a:schemeClr val="dk1"/>
                </a:solidFill>
              </a:rPr>
              <a:t>2 input hashed, single character difference between 2</a:t>
            </a:r>
            <a:endParaRPr sz="1600">
              <a:solidFill>
                <a:schemeClr val="dk1"/>
              </a:solidFill>
            </a:endParaRPr>
          </a:p>
          <a:p>
            <a:pPr marL="457200" lvl="0" indent="-330200" algn="l" rtl="0">
              <a:spcBef>
                <a:spcPts val="0"/>
              </a:spcBef>
              <a:spcAft>
                <a:spcPts val="0"/>
              </a:spcAft>
              <a:buClr>
                <a:schemeClr val="dk1"/>
              </a:buClr>
              <a:buSzPts val="1600"/>
              <a:buAutoNum type="arabicPeriod"/>
            </a:pPr>
            <a:r>
              <a:rPr lang="en" sz="1600">
                <a:solidFill>
                  <a:schemeClr val="dk1"/>
                </a:solidFill>
              </a:rPr>
              <a:t>Can not find 2 string for which hashed value are same</a:t>
            </a:r>
            <a:endParaRPr sz="16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Blockchain Types</a:t>
            </a:r>
            <a:endParaRPr/>
          </a:p>
        </p:txBody>
      </p:sp>
      <p:sp>
        <p:nvSpPr>
          <p:cNvPr id="153" name="Google Shape;153;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600">
                <a:solidFill>
                  <a:srgbClr val="1F1F1F"/>
                </a:solidFill>
              </a:rPr>
              <a:t>Public blockchain</a:t>
            </a:r>
            <a:endParaRPr sz="1600">
              <a:solidFill>
                <a:srgbClr val="1F1F1F"/>
              </a:solidFill>
            </a:endParaRPr>
          </a:p>
          <a:p>
            <a:pPr marL="0" lvl="0" indent="0" algn="l" rtl="0">
              <a:spcBef>
                <a:spcPts val="0"/>
              </a:spcBef>
              <a:spcAft>
                <a:spcPts val="0"/>
              </a:spcAft>
              <a:buNone/>
            </a:pPr>
            <a:r>
              <a:rPr lang="en" sz="1600">
                <a:solidFill>
                  <a:srgbClr val="1F1F1F"/>
                </a:solidFill>
              </a:rPr>
              <a:t>Private blockchain</a:t>
            </a:r>
            <a:endParaRPr sz="1600">
              <a:solidFill>
                <a:srgbClr val="1F1F1F"/>
              </a:solidFill>
            </a:endParaRPr>
          </a:p>
          <a:p>
            <a:pPr marL="0" lvl="0" indent="0" algn="l" rtl="0">
              <a:spcBef>
                <a:spcPts val="0"/>
              </a:spcBef>
              <a:spcAft>
                <a:spcPts val="0"/>
              </a:spcAft>
              <a:buNone/>
            </a:pPr>
            <a:r>
              <a:rPr lang="en" sz="1600">
                <a:solidFill>
                  <a:srgbClr val="1F1F1F"/>
                </a:solidFill>
              </a:rPr>
              <a:t>Permissionless blockchain</a:t>
            </a:r>
            <a:endParaRPr sz="1600">
              <a:solidFill>
                <a:srgbClr val="1F1F1F"/>
              </a:solidFill>
            </a:endParaRPr>
          </a:p>
          <a:p>
            <a:pPr marL="0" lvl="0" indent="0" algn="l" rtl="0">
              <a:spcBef>
                <a:spcPts val="0"/>
              </a:spcBef>
              <a:spcAft>
                <a:spcPts val="0"/>
              </a:spcAft>
              <a:buNone/>
            </a:pPr>
            <a:r>
              <a:rPr lang="en" sz="1600">
                <a:solidFill>
                  <a:srgbClr val="1F1F1F"/>
                </a:solidFill>
              </a:rPr>
              <a:t>Permissioned blockchain</a:t>
            </a:r>
            <a:endParaRPr sz="1600">
              <a:solidFill>
                <a:srgbClr val="1F1F1F"/>
              </a:solidFill>
            </a:endParaRPr>
          </a:p>
          <a:p>
            <a:pPr marL="0" lvl="0" indent="0" algn="l" rtl="0">
              <a:spcBef>
                <a:spcPts val="0"/>
              </a:spcBef>
              <a:spcAft>
                <a:spcPts val="0"/>
              </a:spcAft>
              <a:buNone/>
            </a:pPr>
            <a:r>
              <a:rPr lang="en" sz="1600">
                <a:solidFill>
                  <a:srgbClr val="1F1F1F"/>
                </a:solidFill>
              </a:rPr>
              <a:t>Hybrid blockchain</a:t>
            </a:r>
            <a:endParaRPr sz="1600">
              <a:solidFill>
                <a:srgbClr val="1F1F1F"/>
              </a:solidFill>
            </a:endParaRPr>
          </a:p>
          <a:p>
            <a:pPr marL="0" lvl="0" indent="0" algn="l" rtl="0">
              <a:spcBef>
                <a:spcPts val="0"/>
              </a:spcBef>
              <a:spcAft>
                <a:spcPts val="0"/>
              </a:spcAft>
              <a:buClr>
                <a:schemeClr val="dk1"/>
              </a:buClr>
              <a:buSzPts val="1100"/>
              <a:buFont typeface="Arial"/>
              <a:buNone/>
            </a:pPr>
            <a:r>
              <a:rPr lang="en" sz="1600">
                <a:solidFill>
                  <a:srgbClr val="1F1F1F"/>
                </a:solidFill>
              </a:rPr>
              <a:t>Consortium or Federated blockchain</a:t>
            </a:r>
            <a:endParaRPr sz="1600">
              <a:solidFill>
                <a:srgbClr val="1F1F1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Public Blockchain</a:t>
            </a:r>
            <a:endParaRPr/>
          </a:p>
        </p:txBody>
      </p:sp>
      <p:sp>
        <p:nvSpPr>
          <p:cNvPr id="159" name="Google Shape;159;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600">
                <a:solidFill>
                  <a:schemeClr val="dk1"/>
                </a:solidFill>
              </a:rPr>
              <a:t>A public blockchain is one where anyone is free to join and participate in the core activities of the blockchain network. Anyone can read, write, and audit the ongoing activities on a public blockchain network, which helps achieve the self-governed, decentralized nature often touted when blockchain is discussed.</a:t>
            </a:r>
            <a:endParaRPr sz="1600">
              <a:solidFill>
                <a:schemeClr val="dk1"/>
              </a:solidFill>
            </a:endParaRPr>
          </a:p>
          <a:p>
            <a:pPr marL="0" lvl="0" indent="0" algn="l" rtl="0">
              <a:spcBef>
                <a:spcPts val="0"/>
              </a:spcBef>
              <a:spcAft>
                <a:spcPts val="0"/>
              </a:spcAft>
              <a:buClr>
                <a:schemeClr val="dk1"/>
              </a:buClr>
              <a:buSzPts val="1100"/>
              <a:buFont typeface="Arial"/>
              <a:buNone/>
            </a:pP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Example: Bitcoin, Ethereum, and Litecoin</a:t>
            </a:r>
            <a:endParaRPr sz="1600">
              <a:solidFill>
                <a:schemeClr val="dk1"/>
              </a:solidFill>
            </a:endParaRPr>
          </a:p>
          <a:p>
            <a:pPr marL="0" lvl="0" indent="0" algn="l" rtl="0">
              <a:spcBef>
                <a:spcPts val="0"/>
              </a:spcBef>
              <a:spcAft>
                <a:spcPts val="0"/>
              </a:spcAft>
              <a:buClr>
                <a:schemeClr val="dk1"/>
              </a:buClr>
              <a:buSzPts val="1100"/>
              <a:buFont typeface="Arial"/>
              <a:buNone/>
            </a:pPr>
            <a:endParaRPr sz="1600">
              <a:solidFill>
                <a:schemeClr val="dk1"/>
              </a:solidFill>
            </a:endParaRPr>
          </a:p>
          <a:p>
            <a:pPr marL="0" lvl="0" indent="0" algn="l" rtl="0">
              <a:spcBef>
                <a:spcPts val="0"/>
              </a:spcBef>
              <a:spcAft>
                <a:spcPts val="0"/>
              </a:spcAft>
              <a:buClr>
                <a:schemeClr val="dk1"/>
              </a:buClr>
              <a:buSzPts val="1100"/>
              <a:buFont typeface="Arial"/>
              <a:buNone/>
            </a:pPr>
            <a:endParaRPr sz="16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Private Blockchain</a:t>
            </a:r>
            <a:endParaRPr/>
          </a:p>
        </p:txBody>
      </p:sp>
      <p:sp>
        <p:nvSpPr>
          <p:cNvPr id="165" name="Google Shape;165;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600">
                <a:solidFill>
                  <a:schemeClr val="dk1"/>
                </a:solidFill>
              </a:rPr>
              <a:t>A private blockchain is one in which only specific users have access and abilities and is generally used only by the entity it belongs to.</a:t>
            </a:r>
            <a:endParaRPr sz="1600">
              <a:solidFill>
                <a:schemeClr val="dk1"/>
              </a:solidFill>
            </a:endParaRPr>
          </a:p>
          <a:p>
            <a:pPr marL="0" lvl="0" indent="0" algn="l" rtl="0">
              <a:spcBef>
                <a:spcPts val="0"/>
              </a:spcBef>
              <a:spcAft>
                <a:spcPts val="0"/>
              </a:spcAft>
              <a:buClr>
                <a:schemeClr val="dk1"/>
              </a:buClr>
              <a:buSzPts val="1100"/>
              <a:buFont typeface="Arial"/>
              <a:buNone/>
            </a:pP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Example: Enterprise Ethereum. IBM, Hyperledger, R3 Corda, and Tezos also provide private blockchain services.</a:t>
            </a:r>
            <a:endParaRPr sz="16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Idea</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1"/>
              </a:buClr>
              <a:buSzPts val="1400"/>
              <a:buAutoNum type="arabicPeriod"/>
            </a:pPr>
            <a:r>
              <a:rPr lang="en" sz="1400">
                <a:solidFill>
                  <a:schemeClr val="dk1"/>
                </a:solidFill>
              </a:rPr>
              <a:t>Imaginary social media -&gt; signup process</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For Govt. entity -&gt; simulator of Govt. entity (integrate real blockchain)</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Hashing app</a:t>
            </a:r>
            <a:endParaRPr sz="1400">
              <a:solidFill>
                <a:schemeClr val="dk1"/>
              </a:solidFill>
            </a:endParaRPr>
          </a:p>
          <a:p>
            <a:pPr marL="45720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Next level -  Plugin for facebook (browser based)</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What if anybody creates fake hash value - Govt entity will play role here</a:t>
            </a: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Signup -&gt; check blockchain -&gt; check from Govt entity if it is a real user/citizen</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Generate hash using multiple user identity (NID, Passport)</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Goal is “I DO NOT WANT TO TRANSFER MY REAL DATA”</a:t>
            </a:r>
            <a:endParaRPr sz="21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Permissioned Blockchain</a:t>
            </a:r>
            <a:endParaRPr/>
          </a:p>
        </p:txBody>
      </p:sp>
      <p:sp>
        <p:nvSpPr>
          <p:cNvPr id="171" name="Google Shape;171;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sz="1708">
                <a:solidFill>
                  <a:schemeClr val="dk1"/>
                </a:solidFill>
              </a:rPr>
              <a:t>A permissioned blockchain is a distributed ledger that is not publicly accessible. It can only be accessed by users with permissions. The users can only perform specific actions granted to them by the ledger administrators and are required to identify themselves through certificates or other digital means.</a:t>
            </a:r>
            <a:endParaRPr sz="1708">
              <a:solidFill>
                <a:schemeClr val="dk1"/>
              </a:solidFill>
            </a:endParaRPr>
          </a:p>
          <a:p>
            <a:pPr marL="0" lvl="0" indent="0" algn="l" rtl="0">
              <a:spcBef>
                <a:spcPts val="0"/>
              </a:spcBef>
              <a:spcAft>
                <a:spcPts val="0"/>
              </a:spcAft>
              <a:buNone/>
            </a:pPr>
            <a:endParaRPr sz="1100">
              <a:solidFill>
                <a:schemeClr val="dk1"/>
              </a:solidFill>
            </a:endParaRPr>
          </a:p>
          <a:p>
            <a:pPr marL="0" lvl="0" indent="0" algn="l" rtl="0">
              <a:lnSpc>
                <a:spcPct val="120000"/>
              </a:lnSpc>
              <a:spcBef>
                <a:spcPts val="0"/>
              </a:spcBef>
              <a:spcAft>
                <a:spcPts val="0"/>
              </a:spcAft>
              <a:buNone/>
            </a:pPr>
            <a:r>
              <a:rPr lang="en" sz="1300">
                <a:solidFill>
                  <a:srgbClr val="111111"/>
                </a:solidFill>
                <a:highlight>
                  <a:srgbClr val="FFFFFF"/>
                </a:highlight>
              </a:rPr>
              <a:t>KEY TAKEAWAYS</a:t>
            </a:r>
            <a:endParaRPr sz="1300">
              <a:solidFill>
                <a:srgbClr val="111111"/>
              </a:solidFill>
              <a:highlight>
                <a:srgbClr val="FFFFFF"/>
              </a:highlight>
            </a:endParaRPr>
          </a:p>
          <a:p>
            <a:pPr marL="457200" lvl="0" indent="-311936" algn="l" rtl="0">
              <a:spcBef>
                <a:spcPts val="0"/>
              </a:spcBef>
              <a:spcAft>
                <a:spcPts val="0"/>
              </a:spcAft>
              <a:buClr>
                <a:srgbClr val="111111"/>
              </a:buClr>
              <a:buSzPct val="100000"/>
              <a:buChar char="●"/>
            </a:pPr>
            <a:r>
              <a:rPr lang="en" sz="1693">
                <a:solidFill>
                  <a:srgbClr val="111111"/>
                </a:solidFill>
                <a:highlight>
                  <a:srgbClr val="FFFFFF"/>
                </a:highlight>
              </a:rPr>
              <a:t>Permissioned blockchains provide an additional level of security over typical blockchain systems like Bitcoin, as they require an access control layer.</a:t>
            </a:r>
            <a:endParaRPr sz="1693">
              <a:solidFill>
                <a:srgbClr val="111111"/>
              </a:solidFill>
              <a:highlight>
                <a:srgbClr val="FFFFFF"/>
              </a:highlight>
            </a:endParaRPr>
          </a:p>
          <a:p>
            <a:pPr marL="457200" lvl="0" indent="-311936" algn="l" rtl="0">
              <a:spcBef>
                <a:spcPts val="0"/>
              </a:spcBef>
              <a:spcAft>
                <a:spcPts val="0"/>
              </a:spcAft>
              <a:buClr>
                <a:srgbClr val="111111"/>
              </a:buClr>
              <a:buSzPct val="100000"/>
              <a:buChar char="●"/>
            </a:pPr>
            <a:r>
              <a:rPr lang="en" sz="1693">
                <a:solidFill>
                  <a:srgbClr val="111111"/>
                </a:solidFill>
                <a:highlight>
                  <a:srgbClr val="FFFFFF"/>
                </a:highlight>
              </a:rPr>
              <a:t>These blockchains are favored by entities who require security, identity, and role definition within the blockchain.</a:t>
            </a:r>
            <a:endParaRPr sz="1693">
              <a:solidFill>
                <a:srgbClr val="111111"/>
              </a:solidFill>
              <a:highlight>
                <a:srgbClr val="FFFFFF"/>
              </a:highlight>
            </a:endParaRPr>
          </a:p>
          <a:p>
            <a:pPr marL="457200" lvl="0" indent="-311936" algn="l" rtl="0">
              <a:spcBef>
                <a:spcPts val="0"/>
              </a:spcBef>
              <a:spcAft>
                <a:spcPts val="0"/>
              </a:spcAft>
              <a:buClr>
                <a:srgbClr val="111111"/>
              </a:buClr>
              <a:buSzPct val="100000"/>
              <a:buChar char="●"/>
            </a:pPr>
            <a:r>
              <a:rPr lang="en" sz="1693">
                <a:solidFill>
                  <a:srgbClr val="111111"/>
                </a:solidFill>
                <a:highlight>
                  <a:srgbClr val="FFFFFF"/>
                </a:highlight>
              </a:rPr>
              <a:t>Permissioned blockchains are becoming more common as businesses realize their benefits.</a:t>
            </a:r>
            <a:endParaRPr sz="1693">
              <a:solidFill>
                <a:srgbClr val="111111"/>
              </a:solidFill>
              <a:highlight>
                <a:srgbClr val="FFFFFF"/>
              </a:highlight>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en" sz="1700">
                <a:solidFill>
                  <a:schemeClr val="dk1"/>
                </a:solidFill>
              </a:rPr>
              <a:t>For example, a bank may be running a permissioned blockchain operated through a designated number of nodes internal to the bank to track money transfers. You cannot access this blockchain because you don't have the permissions required. Many cryptocurrency blockchains are permissionless.</a:t>
            </a:r>
            <a:endParaRPr sz="1700">
              <a:solidFill>
                <a:schemeClr val="dk1"/>
              </a:solidFill>
            </a:endParaRPr>
          </a:p>
          <a:p>
            <a:pPr marL="0" lvl="0" indent="0" algn="l" rtl="0">
              <a:spcBef>
                <a:spcPts val="0"/>
              </a:spcBef>
              <a:spcAft>
                <a:spcPts val="0"/>
              </a:spcAft>
              <a:buClr>
                <a:schemeClr val="dk1"/>
              </a:buClr>
              <a:buSzPct val="100000"/>
              <a:buFont typeface="Arial"/>
              <a:buNone/>
            </a:pPr>
            <a:endParaRPr sz="11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Permissionless Blockchain</a:t>
            </a:r>
            <a:endParaRPr/>
          </a:p>
        </p:txBody>
      </p:sp>
      <p:sp>
        <p:nvSpPr>
          <p:cNvPr id="177" name="Google Shape;177;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600">
                <a:solidFill>
                  <a:schemeClr val="dk1"/>
                </a:solidFill>
              </a:rPr>
              <a:t>A permissioned blockchain is a distributed ledger that is not publicly accessible. It can only be accessed by users with permissions. The users can only perform specific actions granted to them by the ledger administrators and are required to identify themselves through certificates or other digital means.</a:t>
            </a:r>
            <a:endParaRPr sz="23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Hybrid Blockchain</a:t>
            </a:r>
            <a:endParaRPr/>
          </a:p>
        </p:txBody>
      </p:sp>
      <p:sp>
        <p:nvSpPr>
          <p:cNvPr id="183" name="Google Shape;183;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lnSpc>
                <a:spcPct val="166666"/>
              </a:lnSpc>
              <a:spcBef>
                <a:spcPts val="0"/>
              </a:spcBef>
              <a:spcAft>
                <a:spcPts val="0"/>
              </a:spcAft>
              <a:buClr>
                <a:schemeClr val="dk1"/>
              </a:buClr>
              <a:buSzPct val="68750"/>
              <a:buFont typeface="Arial"/>
              <a:buNone/>
            </a:pPr>
            <a:r>
              <a:rPr lang="en" sz="1600">
                <a:solidFill>
                  <a:schemeClr val="dk1"/>
                </a:solidFill>
                <a:highlight>
                  <a:srgbClr val="FFFFFF"/>
                </a:highlight>
                <a:latin typeface="Georgia"/>
                <a:ea typeface="Georgia"/>
                <a:cs typeface="Georgia"/>
                <a:sym typeface="Georgia"/>
              </a:rPr>
              <a:t>Hybrid blockchains use both private and public blockchains, rather than being a standalone solution.</a:t>
            </a:r>
            <a:endParaRPr sz="1600">
              <a:solidFill>
                <a:schemeClr val="dk1"/>
              </a:solidFill>
              <a:highlight>
                <a:srgbClr val="FFFFFF"/>
              </a:highlight>
              <a:latin typeface="Georgia"/>
              <a:ea typeface="Georgia"/>
              <a:cs typeface="Georgia"/>
              <a:sym typeface="Georgia"/>
            </a:endParaRPr>
          </a:p>
          <a:p>
            <a:pPr marL="0" lvl="0" indent="0" algn="l" rtl="0">
              <a:lnSpc>
                <a:spcPct val="166666"/>
              </a:lnSpc>
              <a:spcBef>
                <a:spcPts val="1800"/>
              </a:spcBef>
              <a:spcAft>
                <a:spcPts val="0"/>
              </a:spcAft>
              <a:buClr>
                <a:schemeClr val="dk1"/>
              </a:buClr>
              <a:buSzPct val="68750"/>
              <a:buFont typeface="Arial"/>
              <a:buNone/>
            </a:pPr>
            <a:r>
              <a:rPr lang="en" sz="1600">
                <a:solidFill>
                  <a:schemeClr val="dk1"/>
                </a:solidFill>
                <a:highlight>
                  <a:srgbClr val="FFFFFF"/>
                </a:highlight>
                <a:latin typeface="Georgia"/>
                <a:ea typeface="Georgia"/>
                <a:cs typeface="Georgia"/>
                <a:sym typeface="Georgia"/>
              </a:rPr>
              <a:t>“In the end, it’s just one private blockchain plus one public blockchain,” Strehle said. </a:t>
            </a:r>
            <a:endParaRPr sz="1600">
              <a:solidFill>
                <a:schemeClr val="dk1"/>
              </a:solidFill>
              <a:highlight>
                <a:srgbClr val="FFFFFF"/>
              </a:highlight>
              <a:latin typeface="Georgia"/>
              <a:ea typeface="Georgia"/>
              <a:cs typeface="Georgia"/>
              <a:sym typeface="Georgia"/>
            </a:endParaRPr>
          </a:p>
          <a:p>
            <a:pPr marL="0" lvl="0" indent="0" algn="l" rtl="0">
              <a:lnSpc>
                <a:spcPct val="166666"/>
              </a:lnSpc>
              <a:spcBef>
                <a:spcPts val="1800"/>
              </a:spcBef>
              <a:spcAft>
                <a:spcPts val="0"/>
              </a:spcAft>
              <a:buClr>
                <a:schemeClr val="dk1"/>
              </a:buClr>
              <a:buSzPct val="68750"/>
              <a:buFont typeface="Arial"/>
              <a:buNone/>
            </a:pPr>
            <a:r>
              <a:rPr lang="en" sz="1600">
                <a:solidFill>
                  <a:schemeClr val="dk1"/>
                </a:solidFill>
                <a:highlight>
                  <a:srgbClr val="FFFFFF"/>
                </a:highlight>
                <a:latin typeface="Georgia"/>
                <a:ea typeface="Georgia"/>
                <a:cs typeface="Georgia"/>
                <a:sym typeface="Georgia"/>
              </a:rPr>
              <a:t>With hybrid blockchains, a company may put their data or transactions on a private blockchain to keep the information confidential but put a digital fingerprint of the data on a public blockchain to secure it, said Strehle. If a company suspects the data may have been altered, it can compare the information on the private blockchain with the reconstructed information taken off the public blockchain fingerprint, he added.</a:t>
            </a:r>
            <a:endParaRPr sz="1600">
              <a:solidFill>
                <a:schemeClr val="dk1"/>
              </a:solidFill>
              <a:highlight>
                <a:srgbClr val="FFFFFF"/>
              </a:highlight>
              <a:latin typeface="Georgia"/>
              <a:ea typeface="Georgia"/>
              <a:cs typeface="Georgia"/>
              <a:sym typeface="Georgia"/>
            </a:endParaRPr>
          </a:p>
          <a:p>
            <a:pPr marL="0" lvl="0" indent="0" algn="l" rtl="0">
              <a:spcBef>
                <a:spcPts val="1800"/>
              </a:spcBef>
              <a:spcAft>
                <a:spcPts val="12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Consortium or Federated Blockchain</a:t>
            </a:r>
            <a:endParaRPr/>
          </a:p>
        </p:txBody>
      </p:sp>
      <p:sp>
        <p:nvSpPr>
          <p:cNvPr id="189" name="Google Shape;189;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a:solidFill>
                  <a:schemeClr val="dk1"/>
                </a:solidFill>
              </a:rPr>
              <a:t>Consortium or federated blockchains operate with a particular group of participants who control the blockchain, rather than a single entity. This group sets the rules, edits or cancels incorrect transactions and solicits cooperation among its members, according to a Blockchain Council report.</a:t>
            </a:r>
            <a:endParaRPr sz="16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Self Sovereign Identity (SSI)</a:t>
            </a:r>
            <a:endParaRPr/>
          </a:p>
        </p:txBody>
      </p:sp>
      <p:sp>
        <p:nvSpPr>
          <p:cNvPr id="195" name="Google Shape;195;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a:solidFill>
                  <a:schemeClr val="dk1"/>
                </a:solidFill>
              </a:rPr>
              <a:t>Self-sovereign identity (SSI) is a model for managing digital identities in which individuals or businesses have sole ownership over the ability to control their accounts and personal data.</a:t>
            </a:r>
            <a:endParaRPr sz="16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Secure Multiparty Computation</a:t>
            </a:r>
            <a:endParaRPr/>
          </a:p>
        </p:txBody>
      </p:sp>
      <p:sp>
        <p:nvSpPr>
          <p:cNvPr id="201" name="Google Shape;201;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300">
                <a:solidFill>
                  <a:schemeClr val="dk1"/>
                </a:solidFill>
              </a:rPr>
              <a:t>Secure multiparty computation (MPC / SMPC) is a cryptographic protocol that distributes a computation across multiple parties where no individual party can see the other parties’ data.</a:t>
            </a:r>
            <a:endParaRPr sz="1300">
              <a:solidFill>
                <a:schemeClr val="dk1"/>
              </a:solidFill>
            </a:endParaRPr>
          </a:p>
          <a:p>
            <a:pPr marL="0" lvl="0" indent="0" algn="l" rtl="0">
              <a:spcBef>
                <a:spcPts val="1200"/>
              </a:spcBef>
              <a:spcAft>
                <a:spcPts val="0"/>
              </a:spcAft>
              <a:buClr>
                <a:schemeClr val="dk1"/>
              </a:buClr>
              <a:buSzPts val="1100"/>
              <a:buFont typeface="Arial"/>
              <a:buNone/>
            </a:pPr>
            <a:r>
              <a:rPr lang="en" sz="1300">
                <a:solidFill>
                  <a:schemeClr val="dk1"/>
                </a:solidFill>
              </a:rPr>
              <a:t>The secure multiparty computation protocol leverages a well-established cryptographic concept called additive secret sharing, which refers to the division of a secret and its distribution among a group of independent, willing participants.</a:t>
            </a:r>
            <a:endParaRPr sz="1300">
              <a:solidFill>
                <a:schemeClr val="dk1"/>
              </a:solidFill>
            </a:endParaRPr>
          </a:p>
          <a:p>
            <a:pPr marL="0" lvl="0" indent="0" algn="l" rtl="0">
              <a:spcBef>
                <a:spcPts val="1200"/>
              </a:spcBef>
              <a:spcAft>
                <a:spcPts val="0"/>
              </a:spcAft>
              <a:buClr>
                <a:schemeClr val="dk1"/>
              </a:buClr>
              <a:buSzPts val="1100"/>
              <a:buFont typeface="Arial"/>
              <a:buNone/>
            </a:pPr>
            <a:r>
              <a:rPr lang="en" sz="1300">
                <a:solidFill>
                  <a:schemeClr val="dk1"/>
                </a:solidFill>
              </a:rPr>
              <a:t>For example, If the number of nodes is ten and the threshold needed to sign a transaction is five, then the attackers would need to break into six nodes and steal the key shares. This is made more difficult by proactive security measures  like key rotation that automatically move sensitive private key material between nodes.</a:t>
            </a:r>
            <a:endParaRPr sz="1300">
              <a:solidFill>
                <a:schemeClr val="dk1"/>
              </a:solidFill>
            </a:endParaRPr>
          </a:p>
          <a:p>
            <a:pPr marL="0" lvl="0" indent="0" algn="l" rtl="0">
              <a:spcBef>
                <a:spcPts val="1200"/>
              </a:spcBef>
              <a:spcAft>
                <a:spcPts val="1200"/>
              </a:spcAft>
              <a:buClr>
                <a:schemeClr val="dk1"/>
              </a:buClr>
              <a:buSzPts val="1100"/>
              <a:buFont typeface="Arial"/>
              <a:buNone/>
            </a:pPr>
            <a:r>
              <a:rPr lang="en" sz="1300">
                <a:solidFill>
                  <a:schemeClr val="dk1"/>
                </a:solidFill>
              </a:rPr>
              <a:t>Assuming the MPC is implemented on secure hardware, this need to attack simultaneously on multiple fronts makes MPC significantly more secure than other private key storage methods like hot and cold crypto wallets which have a single point of failure</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sMPC: Use Cases</a:t>
            </a:r>
            <a:endParaRPr/>
          </a:p>
        </p:txBody>
      </p:sp>
      <p:sp>
        <p:nvSpPr>
          <p:cNvPr id="207" name="Google Shape;207;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en" sz="1600">
                <a:solidFill>
                  <a:schemeClr val="dk1"/>
                </a:solidFill>
              </a:rPr>
              <a:t>salary sharing</a:t>
            </a:r>
            <a:endParaRPr sz="1600">
              <a:solidFill>
                <a:schemeClr val="dk1"/>
              </a:solidFill>
            </a:endParaRPr>
          </a:p>
          <a:p>
            <a:pPr marL="0" lvl="0" indent="0" algn="l" rtl="0">
              <a:spcBef>
                <a:spcPts val="1200"/>
              </a:spcBef>
              <a:spcAft>
                <a:spcPts val="0"/>
              </a:spcAft>
              <a:buClr>
                <a:schemeClr val="dk1"/>
              </a:buClr>
              <a:buSzPts val="1100"/>
              <a:buFont typeface="Arial"/>
              <a:buNone/>
            </a:pPr>
            <a:r>
              <a:rPr lang="en" sz="1600">
                <a:solidFill>
                  <a:schemeClr val="dk1"/>
                </a:solidFill>
              </a:rPr>
              <a:t>sealed-bid auction highest bidder</a:t>
            </a:r>
            <a:endParaRPr sz="1600">
              <a:solidFill>
                <a:schemeClr val="dk1"/>
              </a:solidFill>
            </a:endParaRPr>
          </a:p>
          <a:p>
            <a:pPr marL="0" lvl="0" indent="0" algn="l" rtl="0">
              <a:spcBef>
                <a:spcPts val="1200"/>
              </a:spcBef>
              <a:spcAft>
                <a:spcPts val="0"/>
              </a:spcAft>
              <a:buClr>
                <a:schemeClr val="dk1"/>
              </a:buClr>
              <a:buSzPts val="1100"/>
              <a:buFont typeface="Arial"/>
              <a:buNone/>
            </a:pPr>
            <a:r>
              <a:rPr lang="en" sz="1600">
                <a:solidFill>
                  <a:schemeClr val="dk1"/>
                </a:solidFill>
              </a:rPr>
              <a:t>genetic testing</a:t>
            </a:r>
            <a:endParaRPr sz="1600">
              <a:solidFill>
                <a:schemeClr val="dk1"/>
              </a:solidFill>
            </a:endParaRPr>
          </a:p>
          <a:p>
            <a:pPr marL="0" lvl="0" indent="0" algn="l" rtl="0">
              <a:spcBef>
                <a:spcPts val="1200"/>
              </a:spcBef>
              <a:spcAft>
                <a:spcPts val="1200"/>
              </a:spcAft>
              <a:buClr>
                <a:schemeClr val="dk1"/>
              </a:buClr>
              <a:buSzPts val="1100"/>
              <a:buFont typeface="Arial"/>
              <a:buNone/>
            </a:pPr>
            <a:r>
              <a:rPr lang="en" sz="1600">
                <a:solidFill>
                  <a:schemeClr val="dk1"/>
                </a:solidFill>
              </a:rPr>
              <a:t>sensitive research</a:t>
            </a:r>
            <a:endParaRPr sz="23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Shamir’s Secret Sharing Algorithm</a:t>
            </a:r>
            <a:endParaRPr/>
          </a:p>
        </p:txBody>
      </p:sp>
      <p:sp>
        <p:nvSpPr>
          <p:cNvPr id="213" name="Google Shape;213;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100">
                <a:solidFill>
                  <a:schemeClr val="dk1"/>
                </a:solidFill>
              </a:rPr>
              <a:t>Shamir’s Secret Sharing scheme is an important cryptographic algorithm that allows private information— “secrets” — to be distributed securely amongst an untrusted network.</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a:solidFill>
                  <a:schemeClr val="dk1"/>
                </a:solidFill>
              </a:rPr>
              <a:t>Shamir’s Secret Sharing scheme is an algorithm that was first proposed in 1979 by the renowned Israeli cryptographer Adi Shamir. </a:t>
            </a:r>
            <a:r>
              <a:rPr lang="en" sz="1100" b="1">
                <a:solidFill>
                  <a:schemeClr val="dk1"/>
                </a:solidFill>
              </a:rPr>
              <a:t>It allows for information to be broken into many shares</a:t>
            </a:r>
            <a:r>
              <a:rPr lang="en" sz="1100">
                <a:solidFill>
                  <a:schemeClr val="dk1"/>
                </a:solidFill>
              </a:rPr>
              <a:t>, while </a:t>
            </a:r>
            <a:r>
              <a:rPr lang="en" sz="1100" b="1">
                <a:solidFill>
                  <a:schemeClr val="dk1"/>
                </a:solidFill>
              </a:rPr>
              <a:t>only requiring a fraction of those shares to reconstruct the original secret</a:t>
            </a:r>
            <a:r>
              <a:rPr lang="en" sz="1100">
                <a:solidFill>
                  <a:schemeClr val="dk1"/>
                </a:solidFill>
              </a:rPr>
              <a:t>.</a:t>
            </a:r>
            <a:endParaRPr sz="1100">
              <a:solidFill>
                <a:schemeClr val="dk1"/>
              </a:solidFill>
            </a:endParaRPr>
          </a:p>
          <a:p>
            <a:pPr marL="0" lvl="0" indent="0" algn="l" rtl="0">
              <a:spcBef>
                <a:spcPts val="1200"/>
              </a:spcBef>
              <a:spcAft>
                <a:spcPts val="0"/>
              </a:spcAft>
              <a:buClr>
                <a:schemeClr val="dk1"/>
              </a:buClr>
              <a:buSzPts val="1100"/>
              <a:buFont typeface="Arial"/>
              <a:buNone/>
            </a:pPr>
            <a:r>
              <a:rPr lang="en" sz="1100">
                <a:solidFill>
                  <a:schemeClr val="dk1"/>
                </a:solidFill>
              </a:rPr>
              <a:t>This means that, instead of requiring all shares to reconstruct the original secret, </a:t>
            </a:r>
            <a:r>
              <a:rPr lang="en" sz="1100" b="1">
                <a:solidFill>
                  <a:schemeClr val="dk1"/>
                </a:solidFill>
              </a:rPr>
              <a:t>Shamir’s scheme requires a minimum number of shares</a:t>
            </a:r>
            <a:r>
              <a:rPr lang="en" sz="1100">
                <a:solidFill>
                  <a:schemeClr val="dk1"/>
                </a:solidFill>
              </a:rPr>
              <a:t> — this minimum is referred to as the threshold.</a:t>
            </a:r>
            <a:endParaRPr sz="1100">
              <a:solidFill>
                <a:schemeClr val="dk1"/>
              </a:solidFill>
            </a:endParaRPr>
          </a:p>
          <a:p>
            <a:pPr marL="0" lvl="0" indent="0" algn="l" rtl="0">
              <a:spcBef>
                <a:spcPts val="1200"/>
              </a:spcBef>
              <a:spcAft>
                <a:spcPts val="0"/>
              </a:spcAft>
              <a:buNone/>
            </a:pPr>
            <a:r>
              <a:rPr lang="en" sz="1100">
                <a:solidFill>
                  <a:schemeClr val="dk1"/>
                </a:solidFill>
              </a:rPr>
              <a:t>One of the benefits of Shamir’s algorithm is that it is flexible and extensible — meaning that the secret owner could add, amend or remove shares at anytime if they wanted to, without modifying the original secret.</a:t>
            </a:r>
            <a:endParaRPr sz="1100">
              <a:solidFill>
                <a:schemeClr val="dk1"/>
              </a:solidFill>
            </a:endParaRPr>
          </a:p>
          <a:p>
            <a:pPr marL="0" lvl="0" indent="0" algn="l" rtl="0">
              <a:spcBef>
                <a:spcPts val="1200"/>
              </a:spcBef>
              <a:spcAft>
                <a:spcPts val="0"/>
              </a:spcAft>
              <a:buNone/>
            </a:pPr>
            <a:endParaRPr sz="1100">
              <a:solidFill>
                <a:schemeClr val="dk1"/>
              </a:solidFill>
            </a:endParaRPr>
          </a:p>
          <a:p>
            <a:pPr marL="0" lvl="0" indent="0" algn="l" rtl="0">
              <a:spcBef>
                <a:spcPts val="1200"/>
              </a:spcBef>
              <a:spcAft>
                <a:spcPts val="0"/>
              </a:spcAft>
              <a:buNone/>
            </a:pPr>
            <a:r>
              <a:rPr lang="en" sz="1100">
                <a:solidFill>
                  <a:schemeClr val="dk1"/>
                </a:solidFill>
              </a:rPr>
              <a:t>Secret sharing algorithms</a:t>
            </a:r>
            <a:endParaRPr sz="1100">
              <a:solidFill>
                <a:schemeClr val="dk1"/>
              </a:solidFill>
            </a:endParaRPr>
          </a:p>
          <a:p>
            <a:pPr marL="0" lvl="0" indent="0" algn="l" rtl="0">
              <a:spcBef>
                <a:spcPts val="0"/>
              </a:spcBef>
              <a:spcAft>
                <a:spcPts val="0"/>
              </a:spcAft>
              <a:buNone/>
            </a:pPr>
            <a:r>
              <a:rPr lang="en" sz="1100">
                <a:solidFill>
                  <a:schemeClr val="dk1"/>
                </a:solidFill>
              </a:rPr>
              <a:t>Shamir’s secret sharing algorithm</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Rabin’s Information Dispersal </a:t>
            </a:r>
            <a:endParaRPr sz="11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Claim Identity Model</a:t>
            </a:r>
            <a:endParaRPr/>
          </a:p>
        </p:txBody>
      </p:sp>
      <p:sp>
        <p:nvSpPr>
          <p:cNvPr id="219" name="Google Shape;219;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Blockchain: Consensus Algorithms</a:t>
            </a:r>
            <a:endParaRPr/>
          </a:p>
        </p:txBody>
      </p:sp>
      <p:sp>
        <p:nvSpPr>
          <p:cNvPr id="225" name="Google Shape;225;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100">
                <a:solidFill>
                  <a:schemeClr val="dk1"/>
                </a:solidFill>
              </a:rPr>
              <a:t>Proof of Work (PoW)</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Proof of Authority</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Proof of Stake (PoS)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Delegated Proof of Stake (DPoS)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Leased Proof of Stake (LPoS)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Proof of Importance (PoI)</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Direct Acyclic Graph (DAG)</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Idea: Digital Identity</a:t>
            </a:r>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rgbClr val="1F1F1F"/>
                </a:solidFill>
              </a:rPr>
              <a:t>Using hash function with parameters (NID, passport, driving license, mobile)</a:t>
            </a:r>
            <a:endParaRPr sz="1400">
              <a:solidFill>
                <a:srgbClr val="1F1F1F"/>
              </a:solidFill>
            </a:endParaRPr>
          </a:p>
          <a:p>
            <a:pPr marL="0" lvl="0" indent="0" algn="l" rtl="0">
              <a:spcBef>
                <a:spcPts val="0"/>
              </a:spcBef>
              <a:spcAft>
                <a:spcPts val="0"/>
              </a:spcAft>
              <a:buClr>
                <a:schemeClr val="dk1"/>
              </a:buClr>
              <a:buSzPts val="1100"/>
              <a:buFont typeface="Arial"/>
              <a:buNone/>
            </a:pPr>
            <a:r>
              <a:rPr lang="en" sz="1400">
                <a:solidFill>
                  <a:srgbClr val="1F1F1F"/>
                </a:solidFill>
              </a:rPr>
              <a:t>Unique Identifier -&gt; separate app which will create the hashed value, app can not transfer data over the network, network permission of device will be disabled</a:t>
            </a:r>
            <a:endParaRPr sz="1400">
              <a:solidFill>
                <a:srgbClr val="1F1F1F"/>
              </a:solidFill>
            </a:endParaRPr>
          </a:p>
          <a:p>
            <a:pPr marL="0" lvl="0" indent="0" algn="l" rtl="0">
              <a:spcBef>
                <a:spcPts val="0"/>
              </a:spcBef>
              <a:spcAft>
                <a:spcPts val="0"/>
              </a:spcAft>
              <a:buClr>
                <a:schemeClr val="dk1"/>
              </a:buClr>
              <a:buSzPts val="1100"/>
              <a:buFont typeface="Arial"/>
              <a:buNone/>
            </a:pPr>
            <a:endParaRPr sz="1400">
              <a:solidFill>
                <a:srgbClr val="1F1F1F"/>
              </a:solidFill>
            </a:endParaRPr>
          </a:p>
          <a:p>
            <a:pPr marL="0" lvl="0" indent="0" algn="l" rtl="0">
              <a:spcBef>
                <a:spcPts val="0"/>
              </a:spcBef>
              <a:spcAft>
                <a:spcPts val="0"/>
              </a:spcAft>
              <a:buClr>
                <a:schemeClr val="dk1"/>
              </a:buClr>
              <a:buSzPts val="1100"/>
              <a:buFont typeface="Arial"/>
              <a:buNone/>
            </a:pPr>
            <a:r>
              <a:rPr lang="en" sz="1400">
                <a:solidFill>
                  <a:srgbClr val="1F1F1F"/>
                </a:solidFill>
              </a:rPr>
              <a:t>Hackers can obtain hashed value from facebook server -&gt; using blockchain it can be secured</a:t>
            </a:r>
            <a:endParaRPr sz="1400">
              <a:solidFill>
                <a:srgbClr val="1F1F1F"/>
              </a:solidFill>
            </a:endParaRPr>
          </a:p>
          <a:p>
            <a:pPr marL="0" lvl="0" indent="0" algn="l" rtl="0">
              <a:spcBef>
                <a:spcPts val="0"/>
              </a:spcBef>
              <a:spcAft>
                <a:spcPts val="0"/>
              </a:spcAft>
              <a:buClr>
                <a:schemeClr val="dk1"/>
              </a:buClr>
              <a:buSzPts val="1100"/>
              <a:buFont typeface="Arial"/>
              <a:buNone/>
            </a:pPr>
            <a:r>
              <a:rPr lang="en" sz="1400">
                <a:solidFill>
                  <a:srgbClr val="1F1F1F"/>
                </a:solidFill>
              </a:rPr>
              <a:t>Facebook will search hash -&gt; in blockchain ledger -&gt; If already exists in ledger facebook will not allow signup</a:t>
            </a:r>
            <a:endParaRPr sz="1400">
              <a:solidFill>
                <a:srgbClr val="1F1F1F"/>
              </a:solidFill>
            </a:endParaRPr>
          </a:p>
          <a:p>
            <a:pPr marL="0" lvl="0" indent="0" algn="l" rtl="0">
              <a:spcBef>
                <a:spcPts val="0"/>
              </a:spcBef>
              <a:spcAft>
                <a:spcPts val="0"/>
              </a:spcAft>
              <a:buClr>
                <a:schemeClr val="dk1"/>
              </a:buClr>
              <a:buSzPts val="1100"/>
              <a:buFont typeface="Arial"/>
              <a:buNone/>
            </a:pPr>
            <a:endParaRPr sz="1400">
              <a:solidFill>
                <a:srgbClr val="1F1F1F"/>
              </a:solidFill>
            </a:endParaRPr>
          </a:p>
          <a:p>
            <a:pPr marL="0" lvl="0" indent="0" algn="l" rtl="0">
              <a:spcBef>
                <a:spcPts val="0"/>
              </a:spcBef>
              <a:spcAft>
                <a:spcPts val="0"/>
              </a:spcAft>
              <a:buClr>
                <a:schemeClr val="dk1"/>
              </a:buClr>
              <a:buSzPts val="1100"/>
              <a:buFont typeface="Arial"/>
              <a:buNone/>
            </a:pPr>
            <a:r>
              <a:rPr lang="en" sz="1400">
                <a:solidFill>
                  <a:srgbClr val="1F1F1F"/>
                </a:solidFill>
              </a:rPr>
              <a:t>I do not want to share my nid, mobile, passport, driving license</a:t>
            </a:r>
            <a:endParaRPr sz="1400">
              <a:solidFill>
                <a:srgbClr val="1F1F1F"/>
              </a:solidFill>
            </a:endParaRPr>
          </a:p>
          <a:p>
            <a:pPr marL="0" lvl="0" indent="0" algn="l" rtl="0">
              <a:spcBef>
                <a:spcPts val="0"/>
              </a:spcBef>
              <a:spcAft>
                <a:spcPts val="0"/>
              </a:spcAft>
              <a:buClr>
                <a:schemeClr val="dk1"/>
              </a:buClr>
              <a:buSzPts val="1100"/>
              <a:buFont typeface="Arial"/>
              <a:buNone/>
            </a:pPr>
            <a:endParaRPr sz="1400">
              <a:solidFill>
                <a:srgbClr val="1F1F1F"/>
              </a:solidFill>
            </a:endParaRPr>
          </a:p>
          <a:p>
            <a:pPr marL="0" lvl="0" indent="0" algn="l" rtl="0">
              <a:spcBef>
                <a:spcPts val="0"/>
              </a:spcBef>
              <a:spcAft>
                <a:spcPts val="0"/>
              </a:spcAft>
              <a:buClr>
                <a:schemeClr val="dk1"/>
              </a:buClr>
              <a:buSzPts val="1100"/>
              <a:buFont typeface="Arial"/>
              <a:buNone/>
            </a:pPr>
            <a:r>
              <a:rPr lang="en" sz="1400">
                <a:solidFill>
                  <a:srgbClr val="1F1F1F"/>
                </a:solidFill>
              </a:rPr>
              <a:t>Digital identity solution SSI or something like that</a:t>
            </a:r>
            <a:endParaRPr sz="2100">
              <a:solidFill>
                <a:srgbClr val="1F1F1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Blockchain: Elements</a:t>
            </a:r>
            <a:endParaRPr/>
          </a:p>
        </p:txBody>
      </p:sp>
      <p:sp>
        <p:nvSpPr>
          <p:cNvPr id="231" name="Google Shape;231;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100">
                <a:solidFill>
                  <a:schemeClr val="dk1"/>
                </a:solidFill>
              </a:rPr>
              <a:t>Peer to peer network</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Cryptography</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Consensus algorithms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Blockchain: Examples</a:t>
            </a:r>
            <a:endParaRPr/>
          </a:p>
        </p:txBody>
      </p:sp>
      <p:sp>
        <p:nvSpPr>
          <p:cNvPr id="237" name="Google Shape;237;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100">
                <a:solidFill>
                  <a:schemeClr val="dk1"/>
                </a:solidFill>
              </a:rPr>
              <a:t>Bitcoin</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Ethereum</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Monero</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Open Public Blockchain</a:t>
            </a:r>
            <a:endParaRPr/>
          </a:p>
        </p:txBody>
      </p:sp>
      <p:sp>
        <p:nvSpPr>
          <p:cNvPr id="243" name="Google Shape;243;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100">
                <a:solidFill>
                  <a:schemeClr val="dk1"/>
                </a:solidFill>
              </a:rPr>
              <a:t>Open public blockchain: </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open to everybody, </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Transnational,</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borderless, </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no selected participants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Censorship resistant: can not remove a record or stop being published</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No 3rd party</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Neutral</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No good, bad, legal, illegal transaction</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Only valid or invalid transaction</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No single point of failure</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Immutable/ temper proof</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Closed Private Blockchain</a:t>
            </a:r>
            <a:endParaRPr/>
          </a:p>
        </p:txBody>
      </p:sp>
      <p:sp>
        <p:nvSpPr>
          <p:cNvPr id="249" name="Google Shape;249;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100">
                <a:solidFill>
                  <a:schemeClr val="dk1"/>
                </a:solidFill>
              </a:rPr>
              <a:t>private to selected participants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Blockchain: Smart Contract</a:t>
            </a:r>
            <a:endParaRPr/>
          </a:p>
        </p:txBody>
      </p:sp>
      <p:sp>
        <p:nvSpPr>
          <p:cNvPr id="255" name="Google Shape;255;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These basic components are </a:t>
            </a:r>
            <a:r>
              <a:rPr lang="en" sz="1200" b="1">
                <a:solidFill>
                  <a:srgbClr val="202124"/>
                </a:solidFill>
                <a:highlight>
                  <a:srgbClr val="FFFFFF"/>
                </a:highlight>
                <a:latin typeface="Roboto"/>
                <a:ea typeface="Roboto"/>
                <a:cs typeface="Roboto"/>
                <a:sym typeface="Roboto"/>
              </a:rPr>
              <a:t>the properties (static and variable), the logic and the ledger</a:t>
            </a:r>
            <a:r>
              <a:rPr lang="en" sz="1200">
                <a:solidFill>
                  <a:srgbClr val="202124"/>
                </a:solidFill>
                <a:highlight>
                  <a:srgbClr val="FFFFFF"/>
                </a:highlight>
                <a:latin typeface="Roboto"/>
                <a:ea typeface="Roboto"/>
                <a:cs typeface="Roboto"/>
                <a:sym typeface="Roboto"/>
              </a:rPr>
              <a:t>. Each of these components can be mapped directly into technical concepts. Properties represent a data schema, logic represents code, and the ledger corresponds to a database</a:t>
            </a:r>
            <a:endParaRPr sz="1200">
              <a:solidFill>
                <a:srgbClr val="202124"/>
              </a:solidFill>
              <a:highlight>
                <a:srgbClr val="FFFFFF"/>
              </a:highlight>
              <a:latin typeface="Roboto"/>
              <a:ea typeface="Roboto"/>
              <a:cs typeface="Roboto"/>
              <a:sym typeface="Roboto"/>
            </a:endParaRPr>
          </a:p>
          <a:p>
            <a:pPr marL="0" lvl="0" indent="0" algn="l" rtl="0">
              <a:spcBef>
                <a:spcPts val="90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What is a real life example of a smart contract?</a:t>
            </a:r>
            <a:endParaRPr sz="1200">
              <a:solidFill>
                <a:srgbClr val="202124"/>
              </a:solidFill>
              <a:highlight>
                <a:srgbClr val="FFFFFF"/>
              </a:highlight>
              <a:latin typeface="Roboto"/>
              <a:ea typeface="Roboto"/>
              <a:cs typeface="Roboto"/>
              <a:sym typeface="Roboto"/>
            </a:endParaRPr>
          </a:p>
          <a:p>
            <a:pPr marL="0" lvl="0" indent="0" algn="l" rtl="0">
              <a:spcBef>
                <a:spcPts val="90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A smart contract is a self-executing program based on if-then logic. For example, </a:t>
            </a:r>
            <a:r>
              <a:rPr lang="en" sz="1200" b="1">
                <a:solidFill>
                  <a:srgbClr val="202124"/>
                </a:solidFill>
                <a:highlight>
                  <a:srgbClr val="FFFFFF"/>
                </a:highlight>
                <a:latin typeface="Roboto"/>
                <a:ea typeface="Roboto"/>
                <a:cs typeface="Roboto"/>
                <a:sym typeface="Roboto"/>
              </a:rPr>
              <a:t>vending machines</a:t>
            </a:r>
            <a:r>
              <a:rPr lang="en" sz="1200">
                <a:solidFill>
                  <a:srgbClr val="202124"/>
                </a:solidFill>
                <a:highlight>
                  <a:srgbClr val="FFFFFF"/>
                </a:highlight>
                <a:latin typeface="Roboto"/>
                <a:ea typeface="Roboto"/>
                <a:cs typeface="Roboto"/>
                <a:sym typeface="Roboto"/>
              </a:rPr>
              <a:t> are a ubiquitous presence in everyday life. It's also a simple model of a smart contract: If someone inserts $2 and then presses B4, then the machine dispenses the package of cookies held in the B4 slot</a:t>
            </a: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On blockchain, the goal of a smart contract is </a:t>
            </a:r>
            <a:r>
              <a:rPr lang="en" sz="1200" b="1">
                <a:solidFill>
                  <a:srgbClr val="202124"/>
                </a:solidFill>
                <a:highlight>
                  <a:srgbClr val="FFFFFF"/>
                </a:highlight>
                <a:latin typeface="Roboto"/>
                <a:ea typeface="Roboto"/>
                <a:cs typeface="Roboto"/>
                <a:sym typeface="Roboto"/>
              </a:rPr>
              <a:t>to simplify business and trade between both anonymous and identified parties, sometimes without the need for a middleman</a:t>
            </a:r>
            <a:r>
              <a:rPr lang="en" sz="1200">
                <a:solidFill>
                  <a:srgbClr val="202124"/>
                </a:solidFill>
                <a:highlight>
                  <a:srgbClr val="FFFFFF"/>
                </a:highlight>
                <a:latin typeface="Roboto"/>
                <a:ea typeface="Roboto"/>
                <a:cs typeface="Roboto"/>
                <a:sym typeface="Roboto"/>
              </a:rPr>
              <a: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to Check</a:t>
            </a:r>
            <a:endParaRPr/>
          </a:p>
        </p:txBody>
      </p:sp>
      <p:sp>
        <p:nvSpPr>
          <p:cNvPr id="261" name="Google Shape;261;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ZKP based signup, sign in not exists</a:t>
            </a: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implementation exists SSI already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lnSpc>
                <a:spcPct val="115000"/>
              </a:lnSpc>
              <a:spcBef>
                <a:spcPts val="0"/>
              </a:spcBef>
              <a:spcAft>
                <a:spcPts val="0"/>
              </a:spcAft>
              <a:buClr>
                <a:schemeClr val="dk1"/>
              </a:buClr>
              <a:buSzPct val="68750"/>
              <a:buFont typeface="Arial"/>
              <a:buNone/>
            </a:pPr>
            <a:r>
              <a:rPr lang="en" sz="1600" b="1"/>
              <a:t>Paper 02: A zero-knowledge-proof-based digital identity management scheme in blockchain, 2020</a:t>
            </a:r>
            <a:endParaRPr sz="1600"/>
          </a:p>
          <a:p>
            <a:pPr marL="0" lvl="0" indent="0" algn="l" rtl="0">
              <a:spcBef>
                <a:spcPts val="0"/>
              </a:spcBef>
              <a:spcAft>
                <a:spcPts val="0"/>
              </a:spcAft>
              <a:buNone/>
            </a:pPr>
            <a:endParaRPr/>
          </a:p>
        </p:txBody>
      </p:sp>
      <p:sp>
        <p:nvSpPr>
          <p:cNvPr id="267" name="Google Shape;267;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The traditional </a:t>
            </a:r>
            <a:r>
              <a:rPr lang="en" sz="1400" b="1">
                <a:solidFill>
                  <a:schemeClr val="dk1"/>
                </a:solidFill>
              </a:rPr>
              <a:t>centralized digital identity management system </a:t>
            </a:r>
            <a:r>
              <a:rPr lang="en" sz="1400">
                <a:solidFill>
                  <a:schemeClr val="dk1"/>
                </a:solidFill>
              </a:rPr>
              <a:t>(DIMS) has been subject to threats such as </a:t>
            </a:r>
            <a:r>
              <a:rPr lang="en" sz="1400" b="1">
                <a:solidFill>
                  <a:schemeClr val="dk1"/>
                </a:solidFill>
              </a:rPr>
              <a:t>fragmented identity, single point of failure, internal attacks and privacy leakage</a:t>
            </a:r>
            <a:r>
              <a:rPr lang="en" sz="1400">
                <a:solidFill>
                  <a:schemeClr val="dk1"/>
                </a:solidFill>
              </a:rPr>
              <a:t>. Emerging </a:t>
            </a:r>
            <a:r>
              <a:rPr lang="en" sz="1400" b="1">
                <a:solidFill>
                  <a:schemeClr val="dk1"/>
                </a:solidFill>
              </a:rPr>
              <a:t>blockchain technology</a:t>
            </a:r>
            <a:r>
              <a:rPr lang="en" sz="1400">
                <a:solidFill>
                  <a:schemeClr val="dk1"/>
                </a:solidFill>
              </a:rPr>
              <a:t> allows DIMSs to be deployed in it, which largely alleviates the problems caused by the centralized third party, but </a:t>
            </a:r>
            <a:r>
              <a:rPr lang="en" sz="1400" b="1">
                <a:solidFill>
                  <a:schemeClr val="dk1"/>
                </a:solidFill>
              </a:rPr>
              <a:t>its inherent transparency and lack of privacy</a:t>
            </a:r>
            <a:r>
              <a:rPr lang="en" sz="1400">
                <a:solidFill>
                  <a:schemeClr val="dk1"/>
                </a:solidFill>
              </a:rPr>
              <a:t> pose a huge challenge to DIMSs. In this regard, we leverage the </a:t>
            </a:r>
            <a:r>
              <a:rPr lang="en" sz="1400" b="1">
                <a:solidFill>
                  <a:schemeClr val="dk1"/>
                </a:solidFill>
              </a:rPr>
              <a:t>smart contracts and zero-knowledge proof (ZKP) algorithms</a:t>
            </a:r>
            <a:r>
              <a:rPr lang="en" sz="1400">
                <a:solidFill>
                  <a:schemeClr val="dk1"/>
                </a:solidFill>
              </a:rPr>
              <a:t> to improve the </a:t>
            </a:r>
            <a:r>
              <a:rPr lang="en" sz="1400" b="1">
                <a:solidFill>
                  <a:schemeClr val="dk1"/>
                </a:solidFill>
              </a:rPr>
              <a:t>existing claim identity model in blockchain</a:t>
            </a:r>
            <a:r>
              <a:rPr lang="en" sz="1400">
                <a:solidFill>
                  <a:schemeClr val="dk1"/>
                </a:solidFill>
              </a:rPr>
              <a:t> to realize the identity unlinkability, effectively </a:t>
            </a:r>
            <a:r>
              <a:rPr lang="en" sz="1400" b="1">
                <a:solidFill>
                  <a:schemeClr val="dk1"/>
                </a:solidFill>
              </a:rPr>
              <a:t>avoiding the exposure of the ownership of attributes</a:t>
            </a:r>
            <a:r>
              <a:rPr lang="en" sz="1400">
                <a:solidFill>
                  <a:schemeClr val="dk1"/>
                </a:solidFill>
              </a:rPr>
              <a:t>. Furthermore, we implement a system prototype named </a:t>
            </a:r>
            <a:r>
              <a:rPr lang="en" sz="1400" b="1">
                <a:solidFill>
                  <a:schemeClr val="dk1"/>
                </a:solidFill>
              </a:rPr>
              <a:t>BZDIMS </a:t>
            </a:r>
            <a:r>
              <a:rPr lang="en" sz="1400">
                <a:solidFill>
                  <a:schemeClr val="dk1"/>
                </a:solidFill>
              </a:rPr>
              <a:t>that includes a </a:t>
            </a:r>
            <a:r>
              <a:rPr lang="en" sz="1400" b="1">
                <a:solidFill>
                  <a:schemeClr val="dk1"/>
                </a:solidFill>
              </a:rPr>
              <a:t>challenge-response protocol</a:t>
            </a:r>
            <a:r>
              <a:rPr lang="en" sz="1400">
                <a:solidFill>
                  <a:schemeClr val="dk1"/>
                </a:solidFill>
              </a:rPr>
              <a:t>, which allows users to </a:t>
            </a:r>
            <a:r>
              <a:rPr lang="en" sz="1400" b="1">
                <a:solidFill>
                  <a:schemeClr val="dk1"/>
                </a:solidFill>
              </a:rPr>
              <a:t>selectively disclose their ownership of attributes</a:t>
            </a:r>
            <a:r>
              <a:rPr lang="en" sz="1400">
                <a:solidFill>
                  <a:schemeClr val="dk1"/>
                </a:solidFill>
              </a:rPr>
              <a:t> </a:t>
            </a:r>
            <a:r>
              <a:rPr lang="en" sz="1400" b="1">
                <a:solidFill>
                  <a:schemeClr val="dk1"/>
                </a:solidFill>
              </a:rPr>
              <a:t>to service providers</a:t>
            </a:r>
            <a:r>
              <a:rPr lang="en" sz="1400">
                <a:solidFill>
                  <a:schemeClr val="dk1"/>
                </a:solidFill>
              </a:rPr>
              <a:t> to protect users’ behavior privacy. </a:t>
            </a:r>
            <a:r>
              <a:rPr lang="en" sz="1400" b="1">
                <a:solidFill>
                  <a:schemeClr val="dk1"/>
                </a:solidFill>
              </a:rPr>
              <a:t>Performance evaluation and security analysis</a:t>
            </a:r>
            <a:r>
              <a:rPr lang="en" sz="1400">
                <a:solidFill>
                  <a:schemeClr val="dk1"/>
                </a:solidFill>
              </a:rPr>
              <a:t> show that our scheme achieves effective </a:t>
            </a:r>
            <a:r>
              <a:rPr lang="en" sz="1400" b="1">
                <a:solidFill>
                  <a:schemeClr val="dk1"/>
                </a:solidFill>
              </a:rPr>
              <a:t>attribute privacy protection</a:t>
            </a:r>
            <a:r>
              <a:rPr lang="en" sz="1400">
                <a:solidFill>
                  <a:schemeClr val="dk1"/>
                </a:solidFill>
              </a:rPr>
              <a:t> and a wider application scope compared with the prior model.</a:t>
            </a:r>
            <a:endParaRPr sz="14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lnSpc>
                <a:spcPct val="115000"/>
              </a:lnSpc>
              <a:spcBef>
                <a:spcPts val="0"/>
              </a:spcBef>
              <a:spcAft>
                <a:spcPts val="0"/>
              </a:spcAft>
              <a:buClr>
                <a:schemeClr val="dk1"/>
              </a:buClr>
              <a:buSzPct val="68750"/>
              <a:buFont typeface="Arial"/>
              <a:buNone/>
            </a:pPr>
            <a:r>
              <a:rPr lang="en" sz="1600" b="1"/>
              <a:t>Paper 02: Existing Claim Identity Model</a:t>
            </a:r>
            <a:endParaRPr sz="1600"/>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sp>
        <p:nvSpPr>
          <p:cNvPr id="273" name="Google Shape;273;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74" name="Google Shape;274;p49"/>
          <p:cNvPicPr preferRelativeResize="0"/>
          <p:nvPr/>
        </p:nvPicPr>
        <p:blipFill>
          <a:blip r:embed="rId3">
            <a:alphaModFix/>
          </a:blip>
          <a:stretch>
            <a:fillRect/>
          </a:stretch>
        </p:blipFill>
        <p:spPr>
          <a:xfrm>
            <a:off x="526025" y="1152475"/>
            <a:ext cx="7987749" cy="3993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lnSpc>
                <a:spcPct val="115000"/>
              </a:lnSpc>
              <a:spcBef>
                <a:spcPts val="0"/>
              </a:spcBef>
              <a:spcAft>
                <a:spcPts val="0"/>
              </a:spcAft>
              <a:buClr>
                <a:schemeClr val="dk1"/>
              </a:buClr>
              <a:buSzPct val="68750"/>
              <a:buFont typeface="Arial"/>
              <a:buNone/>
            </a:pPr>
            <a:r>
              <a:rPr lang="en" sz="1600" b="1"/>
              <a:t>Paper 02: Improved Claim Identity Model</a:t>
            </a:r>
            <a:endParaRPr/>
          </a:p>
        </p:txBody>
      </p:sp>
      <p:sp>
        <p:nvSpPr>
          <p:cNvPr id="280" name="Google Shape;280;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81" name="Google Shape;281;p50"/>
          <p:cNvPicPr preferRelativeResize="0"/>
          <p:nvPr/>
        </p:nvPicPr>
        <p:blipFill>
          <a:blip r:embed="rId3">
            <a:alphaModFix/>
          </a:blip>
          <a:stretch>
            <a:fillRect/>
          </a:stretch>
        </p:blipFill>
        <p:spPr>
          <a:xfrm>
            <a:off x="310400" y="1058750"/>
            <a:ext cx="8520601" cy="4084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lnSpc>
                <a:spcPct val="115000"/>
              </a:lnSpc>
              <a:spcBef>
                <a:spcPts val="0"/>
              </a:spcBef>
              <a:spcAft>
                <a:spcPts val="0"/>
              </a:spcAft>
              <a:buClr>
                <a:schemeClr val="dk1"/>
              </a:buClr>
              <a:buSzPct val="68750"/>
              <a:buFont typeface="Arial"/>
              <a:buNone/>
            </a:pPr>
            <a:r>
              <a:rPr lang="en" sz="1600" b="1"/>
              <a:t>Paper 02: Terminologies Used</a:t>
            </a:r>
            <a:endParaRPr sz="1600"/>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sp>
        <p:nvSpPr>
          <p:cNvPr id="287" name="Google Shape;287;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solidFill>
                  <a:schemeClr val="dk1"/>
                </a:solidFill>
              </a:rPr>
              <a:t>Entity (IdP, SP)</a:t>
            </a:r>
            <a:endParaRPr sz="1600">
              <a:solidFill>
                <a:schemeClr val="dk1"/>
              </a:solidFill>
            </a:endParaRPr>
          </a:p>
          <a:p>
            <a:pPr marL="0" lvl="0" indent="0" algn="l" rtl="0">
              <a:spcBef>
                <a:spcPts val="1200"/>
              </a:spcBef>
              <a:spcAft>
                <a:spcPts val="0"/>
              </a:spcAft>
              <a:buNone/>
            </a:pPr>
            <a:r>
              <a:rPr lang="en" sz="1600">
                <a:solidFill>
                  <a:schemeClr val="dk1"/>
                </a:solidFill>
              </a:rPr>
              <a:t>Attribute (name value pair, possession, Endorsement)</a:t>
            </a:r>
            <a:endParaRPr sz="1600">
              <a:solidFill>
                <a:schemeClr val="dk1"/>
              </a:solidFill>
            </a:endParaRPr>
          </a:p>
          <a:p>
            <a:pPr marL="0" lvl="0" indent="0" algn="l" rtl="0">
              <a:spcBef>
                <a:spcPts val="1200"/>
              </a:spcBef>
              <a:spcAft>
                <a:spcPts val="0"/>
              </a:spcAft>
              <a:buNone/>
            </a:pPr>
            <a:r>
              <a:rPr lang="en" sz="1600">
                <a:solidFill>
                  <a:schemeClr val="dk1"/>
                </a:solidFill>
              </a:rPr>
              <a:t>Identifier</a:t>
            </a:r>
            <a:endParaRPr sz="1600">
              <a:solidFill>
                <a:schemeClr val="dk1"/>
              </a:solidFill>
            </a:endParaRPr>
          </a:p>
          <a:p>
            <a:pPr marL="0" lvl="0" indent="0" algn="l" rtl="0">
              <a:spcBef>
                <a:spcPts val="1200"/>
              </a:spcBef>
              <a:spcAft>
                <a:spcPts val="0"/>
              </a:spcAft>
              <a:buNone/>
            </a:pPr>
            <a:r>
              <a:rPr lang="en" sz="1600">
                <a:solidFill>
                  <a:schemeClr val="dk1"/>
                </a:solidFill>
              </a:rPr>
              <a:t>Claim</a:t>
            </a:r>
            <a:endParaRPr sz="1600">
              <a:solidFill>
                <a:schemeClr val="dk1"/>
              </a:solidFill>
            </a:endParaRPr>
          </a:p>
          <a:p>
            <a:pPr marL="0" lvl="0" indent="0" algn="l" rtl="0">
              <a:spcBef>
                <a:spcPts val="1200"/>
              </a:spcBef>
              <a:spcAft>
                <a:spcPts val="0"/>
              </a:spcAft>
              <a:buNone/>
            </a:pPr>
            <a:r>
              <a:rPr lang="en" sz="1600">
                <a:solidFill>
                  <a:schemeClr val="dk1"/>
                </a:solidFill>
              </a:rPr>
              <a:t>Hashclaim</a:t>
            </a:r>
            <a:endParaRPr sz="1600">
              <a:solidFill>
                <a:schemeClr val="dk1"/>
              </a:solidFill>
            </a:endParaRPr>
          </a:p>
          <a:p>
            <a:pPr marL="0" lvl="0" indent="0" algn="l" rtl="0">
              <a:spcBef>
                <a:spcPts val="1200"/>
              </a:spcBef>
              <a:spcAft>
                <a:spcPts val="0"/>
              </a:spcAft>
              <a:buNone/>
            </a:pPr>
            <a:r>
              <a:rPr lang="en" sz="1600">
                <a:solidFill>
                  <a:schemeClr val="dk1"/>
                </a:solidFill>
              </a:rPr>
              <a:t>Identity</a:t>
            </a:r>
            <a:endParaRPr sz="1600">
              <a:solidFill>
                <a:schemeClr val="dk1"/>
              </a:solidFill>
            </a:endParaRPr>
          </a:p>
          <a:p>
            <a:pPr marL="0" lvl="0" indent="0" algn="l" rtl="0">
              <a:spcBef>
                <a:spcPts val="1200"/>
              </a:spcBef>
              <a:spcAft>
                <a:spcPts val="1200"/>
              </a:spcAft>
              <a:buNone/>
            </a:pPr>
            <a:r>
              <a:rPr lang="en" sz="1600">
                <a:solidFill>
                  <a:schemeClr val="dk1"/>
                </a:solidFill>
              </a:rPr>
              <a:t>Profile</a:t>
            </a:r>
            <a:endParaRPr sz="1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ZKP Idea Formulation</a:t>
            </a:r>
            <a:endParaRPr/>
          </a:p>
        </p:txBody>
      </p:sp>
      <p:sp>
        <p:nvSpPr>
          <p:cNvPr id="73" name="Google Shape;7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100">
                <a:solidFill>
                  <a:srgbClr val="202124"/>
                </a:solidFill>
                <a:highlight>
                  <a:srgbClr val="FFFFFF"/>
                </a:highlight>
                <a:latin typeface="Roboto"/>
                <a:ea typeface="Roboto"/>
                <a:cs typeface="Roboto"/>
                <a:sym typeface="Roboto"/>
              </a:rPr>
              <a:t>Facebook will check in its network</a:t>
            </a:r>
            <a:endParaRPr sz="11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100">
                <a:solidFill>
                  <a:srgbClr val="202124"/>
                </a:solidFill>
                <a:highlight>
                  <a:srgbClr val="FFFFFF"/>
                </a:highlight>
                <a:latin typeface="Roboto"/>
                <a:ea typeface="Roboto"/>
                <a:cs typeface="Roboto"/>
                <a:sym typeface="Roboto"/>
              </a:rPr>
              <a:t>Then facebook will check in Govt. private network - if its a real human/citizen</a:t>
            </a:r>
            <a:endParaRPr sz="11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100">
                <a:solidFill>
                  <a:srgbClr val="202124"/>
                </a:solidFill>
                <a:highlight>
                  <a:srgbClr val="FFFFFF"/>
                </a:highlight>
                <a:latin typeface="Roboto"/>
                <a:ea typeface="Roboto"/>
                <a:cs typeface="Roboto"/>
                <a:sym typeface="Roboto"/>
              </a:rPr>
              <a:t>Implement blockchain network, smart contract</a:t>
            </a:r>
            <a:endParaRPr sz="11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100">
                <a:solidFill>
                  <a:srgbClr val="202124"/>
                </a:solidFill>
                <a:highlight>
                  <a:srgbClr val="FFFFFF"/>
                </a:highlight>
                <a:latin typeface="Roboto"/>
                <a:ea typeface="Roboto"/>
                <a:cs typeface="Roboto"/>
                <a:sym typeface="Roboto"/>
              </a:rPr>
              <a:t>Check If there is already any published blockchain network</a:t>
            </a:r>
            <a:endParaRPr sz="11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1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100">
                <a:solidFill>
                  <a:srgbClr val="202124"/>
                </a:solidFill>
                <a:highlight>
                  <a:srgbClr val="FFFFFF"/>
                </a:highlight>
                <a:latin typeface="Roboto"/>
                <a:ea typeface="Roboto"/>
                <a:cs typeface="Roboto"/>
                <a:sym typeface="Roboto"/>
              </a:rPr>
              <a:t>Try improve SSI and name it BSSI (block chain based SSI)</a:t>
            </a:r>
            <a:endParaRPr sz="11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57">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100">
                <a:solidFill>
                  <a:srgbClr val="202124"/>
                </a:solidFill>
                <a:highlight>
                  <a:srgbClr val="FFFFFF"/>
                </a:highlight>
                <a:latin typeface="Roboto"/>
                <a:ea typeface="Roboto"/>
                <a:cs typeface="Roboto"/>
                <a:sym typeface="Roboto"/>
              </a:rPr>
              <a:t>Try to think about some attacks, security attacks</a:t>
            </a:r>
            <a:endParaRPr sz="11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100">
                <a:solidFill>
                  <a:srgbClr val="202124"/>
                </a:solidFill>
                <a:highlight>
                  <a:srgbClr val="FFFFFF"/>
                </a:highlight>
                <a:latin typeface="Roboto"/>
                <a:ea typeface="Roboto"/>
                <a:cs typeface="Roboto"/>
                <a:sym typeface="Roboto"/>
              </a:rPr>
              <a:t>Attacks for public blockchain network</a:t>
            </a:r>
            <a:endParaRPr sz="11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100">
                <a:solidFill>
                  <a:srgbClr val="202124"/>
                </a:solidFill>
                <a:highlight>
                  <a:srgbClr val="FFFFFF"/>
                </a:highlight>
                <a:latin typeface="Roboto"/>
                <a:ea typeface="Roboto"/>
                <a:cs typeface="Roboto"/>
                <a:sym typeface="Roboto"/>
              </a:rPr>
              <a:t>If attacker obtain hash value of a user</a:t>
            </a:r>
            <a:endParaRPr sz="11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57">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100">
                <a:solidFill>
                  <a:srgbClr val="202124"/>
                </a:solidFill>
                <a:highlight>
                  <a:srgbClr val="FFFFFF"/>
                </a:highlight>
                <a:latin typeface="Roboto"/>
                <a:ea typeface="Roboto"/>
                <a:cs typeface="Roboto"/>
                <a:sym typeface="Roboto"/>
              </a:rPr>
              <a:t>Attack scenario: cross social network cloning attack</a:t>
            </a:r>
            <a:endParaRPr sz="11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100">
                <a:solidFill>
                  <a:srgbClr val="202124"/>
                </a:solidFill>
                <a:highlight>
                  <a:srgbClr val="FFFFFF"/>
                </a:highlight>
                <a:latin typeface="Roboto"/>
                <a:ea typeface="Roboto"/>
                <a:cs typeface="Roboto"/>
                <a:sym typeface="Roboto"/>
              </a:rPr>
              <a:t>You have a fb account, don't have twitter account, if attacker obtain fb hash and tries to create twitter account</a:t>
            </a:r>
            <a:endParaRPr sz="11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100">
                <a:solidFill>
                  <a:srgbClr val="202124"/>
                </a:solidFill>
                <a:highlight>
                  <a:srgbClr val="FFFFFF"/>
                </a:highlight>
                <a:latin typeface="Roboto"/>
                <a:ea typeface="Roboto"/>
                <a:cs typeface="Roboto"/>
                <a:sym typeface="Roboto"/>
              </a:rPr>
              <a:t>Possible solution: public key crypto system (dont store hash value plain text form into blockchain, encrypt and store, think on it)</a:t>
            </a:r>
            <a:endParaRPr sz="11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57">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100">
                <a:solidFill>
                  <a:srgbClr val="202124"/>
                </a:solidFill>
                <a:highlight>
                  <a:srgbClr val="FFFFFF"/>
                </a:highlight>
                <a:latin typeface="Roboto"/>
                <a:ea typeface="Roboto"/>
                <a:cs typeface="Roboto"/>
                <a:sym typeface="Roboto"/>
              </a:rPr>
              <a:t>Work on idea first, implementation can be done</a:t>
            </a:r>
            <a:endParaRPr sz="1100">
              <a:solidFill>
                <a:srgbClr val="202124"/>
              </a:solidFill>
              <a:highlight>
                <a:srgbClr val="FFFFFF"/>
              </a:highlight>
              <a:latin typeface="Roboto"/>
              <a:ea typeface="Roboto"/>
              <a:cs typeface="Roboto"/>
              <a:sym typeface="Roboto"/>
            </a:endParaRPr>
          </a:p>
          <a:p>
            <a:pPr marL="0" lvl="0" indent="0" algn="l" rtl="0">
              <a:spcBef>
                <a:spcPts val="0"/>
              </a:spcBef>
              <a:spcAft>
                <a:spcPts val="120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lnSpc>
                <a:spcPct val="115000"/>
              </a:lnSpc>
              <a:spcBef>
                <a:spcPts val="0"/>
              </a:spcBef>
              <a:spcAft>
                <a:spcPts val="0"/>
              </a:spcAft>
              <a:buClr>
                <a:schemeClr val="dk1"/>
              </a:buClr>
              <a:buSzPct val="68750"/>
              <a:buFont typeface="Arial"/>
              <a:buNone/>
            </a:pPr>
            <a:r>
              <a:rPr lang="en" sz="1600" b="1"/>
              <a:t>Paper 02: Blockchain</a:t>
            </a:r>
            <a:endParaRPr/>
          </a:p>
        </p:txBody>
      </p:sp>
      <p:sp>
        <p:nvSpPr>
          <p:cNvPr id="293" name="Google Shape;293;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600">
                <a:solidFill>
                  <a:schemeClr val="dk1"/>
                </a:solidFill>
              </a:rPr>
              <a:t>Since the birth of Bitcoin (Nakamoto, 2019) in 2009, cryptocurrencies have brought a huge impact on traditional finance. </a:t>
            </a:r>
            <a:r>
              <a:rPr lang="en" sz="1600" b="1">
                <a:solidFill>
                  <a:schemeClr val="dk1"/>
                </a:solidFill>
              </a:rPr>
              <a:t>Blockchain, as the core technology of Bitcoin, is a dis- tributed ledger technology</a:t>
            </a:r>
            <a:r>
              <a:rPr lang="en" sz="1600">
                <a:solidFill>
                  <a:schemeClr val="dk1"/>
                </a:solidFill>
              </a:rPr>
              <a:t>. </a:t>
            </a:r>
            <a:r>
              <a:rPr lang="en" sz="1600" b="1">
                <a:solidFill>
                  <a:schemeClr val="dk1"/>
                </a:solidFill>
              </a:rPr>
              <a:t>Peers in blockchain connect the blocks in chronological sequence into a specific data structure in a chain manner and use cryptography to guarantee strong unforgeability and integrity</a:t>
            </a:r>
            <a:r>
              <a:rPr lang="en" sz="1600">
                <a:solidFill>
                  <a:schemeClr val="dk1"/>
                </a:solidFill>
              </a:rPr>
              <a:t>. Since</a:t>
            </a:r>
            <a:r>
              <a:rPr lang="en" sz="1600" b="1">
                <a:solidFill>
                  <a:schemeClr val="dk1"/>
                </a:solidFill>
              </a:rPr>
              <a:t> everyone can host the distributed ledger, the transaction does not depend on intermediaries</a:t>
            </a:r>
            <a:r>
              <a:rPr lang="en" sz="1600">
                <a:solidFill>
                  <a:schemeClr val="dk1"/>
                </a:solidFill>
              </a:rPr>
              <a:t>. The </a:t>
            </a:r>
            <a:r>
              <a:rPr lang="en" sz="1600" b="1">
                <a:solidFill>
                  <a:schemeClr val="dk1"/>
                </a:solidFill>
              </a:rPr>
              <a:t>transaction process</a:t>
            </a:r>
            <a:r>
              <a:rPr lang="en" sz="1600">
                <a:solidFill>
                  <a:schemeClr val="dk1"/>
                </a:solidFill>
              </a:rPr>
              <a:t> is </a:t>
            </a:r>
            <a:r>
              <a:rPr lang="en" sz="1600" b="1">
                <a:solidFill>
                  <a:schemeClr val="dk1"/>
                </a:solidFill>
              </a:rPr>
              <a:t>transparent</a:t>
            </a:r>
            <a:r>
              <a:rPr lang="en" sz="1600">
                <a:solidFill>
                  <a:schemeClr val="dk1"/>
                </a:solidFill>
              </a:rPr>
              <a:t>, </a:t>
            </a:r>
            <a:r>
              <a:rPr lang="en" sz="1600" b="1">
                <a:solidFill>
                  <a:schemeClr val="dk1"/>
                </a:solidFill>
              </a:rPr>
              <a:t>traceable </a:t>
            </a:r>
            <a:r>
              <a:rPr lang="en" sz="1600">
                <a:solidFill>
                  <a:schemeClr val="dk1"/>
                </a:solidFill>
              </a:rPr>
              <a:t>and </a:t>
            </a:r>
            <a:r>
              <a:rPr lang="en" sz="1600" b="1">
                <a:solidFill>
                  <a:schemeClr val="dk1"/>
                </a:solidFill>
              </a:rPr>
              <a:t>tamper-proof</a:t>
            </a:r>
            <a:r>
              <a:rPr lang="en" sz="1600">
                <a:solidFill>
                  <a:schemeClr val="dk1"/>
                </a:solidFill>
              </a:rPr>
              <a:t>, </a:t>
            </a:r>
            <a:r>
              <a:rPr lang="en" sz="1600" b="1">
                <a:solidFill>
                  <a:schemeClr val="dk1"/>
                </a:solidFill>
              </a:rPr>
              <a:t>thereby establishing a robust trust system in a distributed and trustless scenario</a:t>
            </a:r>
            <a:r>
              <a:rPr lang="en" sz="1600">
                <a:solidFill>
                  <a:schemeClr val="dk1"/>
                </a:solidFill>
              </a:rPr>
              <a:t>.</a:t>
            </a:r>
            <a:endParaRPr sz="1600">
              <a:solidFill>
                <a:schemeClr val="dk1"/>
              </a:solidFill>
            </a:endParaRPr>
          </a:p>
          <a:p>
            <a:pPr marL="0" lvl="0" indent="0" algn="l" rtl="0">
              <a:spcBef>
                <a:spcPts val="1200"/>
              </a:spcBef>
              <a:spcAft>
                <a:spcPts val="1200"/>
              </a:spcAft>
              <a:buNone/>
            </a:pPr>
            <a:r>
              <a:rPr lang="en" sz="1600">
                <a:solidFill>
                  <a:schemeClr val="dk1"/>
                </a:solidFill>
              </a:rPr>
              <a:t>Besides, </a:t>
            </a:r>
            <a:r>
              <a:rPr lang="en" sz="1600" b="1">
                <a:solidFill>
                  <a:schemeClr val="dk1"/>
                </a:solidFill>
              </a:rPr>
              <a:t>according to whether peers need authorization</a:t>
            </a:r>
            <a:r>
              <a:rPr lang="en" sz="1600">
                <a:solidFill>
                  <a:schemeClr val="dk1"/>
                </a:solidFill>
              </a:rPr>
              <a:t> when joining or exiting the blockchain system, </a:t>
            </a:r>
            <a:r>
              <a:rPr lang="en" sz="1600" b="1">
                <a:solidFill>
                  <a:schemeClr val="dk1"/>
                </a:solidFill>
              </a:rPr>
              <a:t>blockchains can be divided into two types</a:t>
            </a:r>
            <a:r>
              <a:rPr lang="en" sz="1600">
                <a:solidFill>
                  <a:schemeClr val="dk1"/>
                </a:solidFill>
              </a:rPr>
              <a:t>: </a:t>
            </a:r>
            <a:r>
              <a:rPr lang="en" sz="1600" b="1">
                <a:solidFill>
                  <a:schemeClr val="dk1"/>
                </a:solidFill>
              </a:rPr>
              <a:t>permissionless </a:t>
            </a:r>
            <a:r>
              <a:rPr lang="en" sz="1600">
                <a:solidFill>
                  <a:schemeClr val="dk1"/>
                </a:solidFill>
              </a:rPr>
              <a:t>blockchains and </a:t>
            </a:r>
            <a:r>
              <a:rPr lang="en" sz="1600" b="1">
                <a:solidFill>
                  <a:schemeClr val="dk1"/>
                </a:solidFill>
              </a:rPr>
              <a:t>permissioned </a:t>
            </a:r>
            <a:r>
              <a:rPr lang="en" sz="1600">
                <a:solidFill>
                  <a:schemeClr val="dk1"/>
                </a:solidFill>
              </a:rPr>
              <a:t>blockchains.</a:t>
            </a:r>
            <a:endParaRPr sz="16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lnSpc>
                <a:spcPct val="115000"/>
              </a:lnSpc>
              <a:spcBef>
                <a:spcPts val="0"/>
              </a:spcBef>
              <a:spcAft>
                <a:spcPts val="0"/>
              </a:spcAft>
              <a:buClr>
                <a:schemeClr val="dk1"/>
              </a:buClr>
              <a:buSzPct val="68750"/>
              <a:buFont typeface="Arial"/>
              <a:buNone/>
            </a:pPr>
            <a:r>
              <a:rPr lang="en" sz="1600" b="1"/>
              <a:t>Paper 02: Smart Contract</a:t>
            </a:r>
            <a:endParaRPr/>
          </a:p>
        </p:txBody>
      </p:sp>
      <p:sp>
        <p:nvSpPr>
          <p:cNvPr id="299" name="Google Shape;299;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lnSpc>
                <a:spcPct val="115000"/>
              </a:lnSpc>
              <a:spcBef>
                <a:spcPts val="0"/>
              </a:spcBef>
              <a:spcAft>
                <a:spcPts val="0"/>
              </a:spcAft>
              <a:buClr>
                <a:schemeClr val="dk1"/>
              </a:buClr>
              <a:buSzPct val="68750"/>
              <a:buFont typeface="Arial"/>
              <a:buNone/>
            </a:pPr>
            <a:r>
              <a:rPr lang="en" sz="1600" b="1"/>
              <a:t>Paper 02: Zero Knowledge Proof</a:t>
            </a:r>
            <a:endParaRPr/>
          </a:p>
        </p:txBody>
      </p:sp>
      <p:sp>
        <p:nvSpPr>
          <p:cNvPr id="305" name="Google Shape;305;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solidFill>
                  <a:srgbClr val="111111"/>
                </a:solidFill>
              </a:rPr>
              <a:t>Zero-knowledge proof (ZKP) is a </a:t>
            </a:r>
            <a:r>
              <a:rPr lang="en" sz="1600" b="1">
                <a:solidFill>
                  <a:srgbClr val="111111"/>
                </a:solidFill>
              </a:rPr>
              <a:t>cryptographic technique</a:t>
            </a:r>
            <a:r>
              <a:rPr lang="en" sz="1600">
                <a:solidFill>
                  <a:srgbClr val="111111"/>
                </a:solidFill>
              </a:rPr>
              <a:t>, which means that the prover can convince the verifier that a certain statement is correct without providing the verifier with any additional information or leaking any information about the witness.</a:t>
            </a:r>
            <a:endParaRPr sz="1600">
              <a:solidFill>
                <a:srgbClr val="111111"/>
              </a:solidFill>
            </a:endParaRPr>
          </a:p>
          <a:p>
            <a:pPr marL="0" lvl="0" indent="0" algn="l" rtl="0">
              <a:spcBef>
                <a:spcPts val="1200"/>
              </a:spcBef>
              <a:spcAft>
                <a:spcPts val="0"/>
              </a:spcAft>
              <a:buNone/>
            </a:pPr>
            <a:r>
              <a:rPr lang="en" sz="1600">
                <a:solidFill>
                  <a:srgbClr val="111111"/>
                </a:solidFill>
              </a:rPr>
              <a:t>According to whether there is a challenge-response interaction, </a:t>
            </a:r>
            <a:r>
              <a:rPr lang="en" sz="1600" b="1">
                <a:solidFill>
                  <a:srgbClr val="111111"/>
                </a:solidFill>
              </a:rPr>
              <a:t>ZKP algorithms can be divided into two kinds</a:t>
            </a:r>
            <a:r>
              <a:rPr lang="en" sz="1600">
                <a:solidFill>
                  <a:srgbClr val="111111"/>
                </a:solidFill>
              </a:rPr>
              <a:t>: </a:t>
            </a:r>
            <a:r>
              <a:rPr lang="en" sz="1600" b="1">
                <a:solidFill>
                  <a:srgbClr val="111111"/>
                </a:solidFill>
              </a:rPr>
              <a:t>interactive </a:t>
            </a:r>
            <a:r>
              <a:rPr lang="en" sz="1600">
                <a:solidFill>
                  <a:srgbClr val="111111"/>
                </a:solidFill>
              </a:rPr>
              <a:t>and</a:t>
            </a:r>
            <a:r>
              <a:rPr lang="en" sz="1600" b="1">
                <a:solidFill>
                  <a:srgbClr val="111111"/>
                </a:solidFill>
              </a:rPr>
              <a:t> non-interactive</a:t>
            </a:r>
            <a:r>
              <a:rPr lang="en" sz="1600">
                <a:solidFill>
                  <a:srgbClr val="111111"/>
                </a:solidFill>
              </a:rPr>
              <a:t> (Lesavre et al., 2019).</a:t>
            </a:r>
            <a:endParaRPr sz="1600">
              <a:solidFill>
                <a:srgbClr val="111111"/>
              </a:solidFill>
            </a:endParaRPr>
          </a:p>
          <a:p>
            <a:pPr marL="0" lvl="0" indent="0" algn="l" rtl="0">
              <a:spcBef>
                <a:spcPts val="1200"/>
              </a:spcBef>
              <a:spcAft>
                <a:spcPts val="1200"/>
              </a:spcAft>
              <a:buNone/>
            </a:pPr>
            <a:r>
              <a:rPr lang="en" sz="1600">
                <a:solidFill>
                  <a:srgbClr val="111111"/>
                </a:solidFill>
              </a:rPr>
              <a:t>In all, </a:t>
            </a:r>
            <a:r>
              <a:rPr lang="en" sz="1600" b="1">
                <a:solidFill>
                  <a:srgbClr val="111111"/>
                </a:solidFill>
              </a:rPr>
              <a:t>zk-SNARK</a:t>
            </a:r>
            <a:r>
              <a:rPr lang="en" sz="1600">
                <a:solidFill>
                  <a:srgbClr val="111111"/>
                </a:solidFill>
              </a:rPr>
              <a:t> enables us to achieve the design of </a:t>
            </a:r>
            <a:r>
              <a:rPr lang="en" sz="1600" b="1">
                <a:solidFill>
                  <a:srgbClr val="111111"/>
                </a:solidFill>
              </a:rPr>
              <a:t>privately transferring the possession of the attribute</a:t>
            </a:r>
            <a:r>
              <a:rPr lang="en" sz="1600">
                <a:solidFill>
                  <a:srgbClr val="111111"/>
                </a:solidFill>
              </a:rPr>
              <a:t> in </a:t>
            </a:r>
            <a:r>
              <a:rPr lang="en" sz="1600" b="1">
                <a:solidFill>
                  <a:srgbClr val="111111"/>
                </a:solidFill>
              </a:rPr>
              <a:t>public blockchain</a:t>
            </a:r>
            <a:r>
              <a:rPr lang="en" sz="1600">
                <a:solidFill>
                  <a:srgbClr val="111111"/>
                </a:solidFill>
              </a:rPr>
              <a:t> with </a:t>
            </a:r>
            <a:r>
              <a:rPr lang="en" sz="1600" b="1">
                <a:solidFill>
                  <a:srgbClr val="111111"/>
                </a:solidFill>
              </a:rPr>
              <a:t>minimal computational overhead</a:t>
            </a:r>
            <a:r>
              <a:rPr lang="en" sz="1600">
                <a:solidFill>
                  <a:srgbClr val="111111"/>
                </a:solidFill>
              </a:rPr>
              <a:t>.</a:t>
            </a:r>
            <a:endParaRPr sz="1600">
              <a:solidFill>
                <a:srgbClr val="11111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lnSpc>
                <a:spcPct val="115000"/>
              </a:lnSpc>
              <a:spcBef>
                <a:spcPts val="0"/>
              </a:spcBef>
              <a:spcAft>
                <a:spcPts val="0"/>
              </a:spcAft>
              <a:buClr>
                <a:schemeClr val="dk1"/>
              </a:buClr>
              <a:buSzPct val="68750"/>
              <a:buFont typeface="Arial"/>
              <a:buNone/>
            </a:pPr>
            <a:r>
              <a:rPr lang="en" sz="1600" b="1"/>
              <a:t>Paper 02: Zokrates</a:t>
            </a:r>
            <a:endParaRPr/>
          </a:p>
        </p:txBody>
      </p:sp>
      <p:sp>
        <p:nvSpPr>
          <p:cNvPr id="311" name="Google Shape;311;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b="1">
                <a:solidFill>
                  <a:schemeClr val="dk1"/>
                </a:solidFill>
              </a:rPr>
              <a:t>ZoKrates </a:t>
            </a:r>
            <a:r>
              <a:rPr lang="en" sz="1600">
                <a:solidFill>
                  <a:schemeClr val="dk1"/>
                </a:solidFill>
              </a:rPr>
              <a:t>(Eberhardt and Tai, 2018), based on zk-SNARK algorithm Groth17 (Groth and Maller, 2017), </a:t>
            </a:r>
            <a:r>
              <a:rPr lang="en" sz="1600" b="1">
                <a:solidFill>
                  <a:schemeClr val="dk1"/>
                </a:solidFill>
              </a:rPr>
              <a:t>provides a processing model</a:t>
            </a:r>
            <a:r>
              <a:rPr lang="en" sz="1600">
                <a:solidFill>
                  <a:schemeClr val="dk1"/>
                </a:solidFill>
              </a:rPr>
              <a:t> for </a:t>
            </a:r>
            <a:r>
              <a:rPr lang="en" sz="1600" b="1">
                <a:solidFill>
                  <a:schemeClr val="dk1"/>
                </a:solidFill>
              </a:rPr>
              <a:t>off-chain computing and on-chain verifying in Ethereum</a:t>
            </a:r>
            <a:r>
              <a:rPr lang="en" sz="1600">
                <a:solidFill>
                  <a:schemeClr val="dk1"/>
                </a:solidFill>
              </a:rPr>
              <a:t>. More importantly, ZoKrates is a toolbox that consists of a domain-specific language (DSL), a compiler and generators for witness and proof.</a:t>
            </a:r>
            <a:endParaRPr sz="16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17" name="Google Shape;317;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18" name="Google Shape;318;p56"/>
          <p:cNvPicPr preferRelativeResize="0"/>
          <p:nvPr/>
        </p:nvPicPr>
        <p:blipFill>
          <a:blip r:embed="rId3">
            <a:alphaModFix/>
          </a:blip>
          <a:stretch>
            <a:fillRect/>
          </a:stretch>
        </p:blipFill>
        <p:spPr>
          <a:xfrm>
            <a:off x="1066425" y="24888"/>
            <a:ext cx="7267626" cy="50937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24" name="Google Shape;324;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25" name="Google Shape;325;p57"/>
          <p:cNvPicPr preferRelativeResize="0"/>
          <p:nvPr/>
        </p:nvPicPr>
        <p:blipFill>
          <a:blip r:embed="rId3">
            <a:alphaModFix/>
          </a:blip>
          <a:stretch>
            <a:fillRect/>
          </a:stretch>
        </p:blipFill>
        <p:spPr>
          <a:xfrm>
            <a:off x="924875" y="28626"/>
            <a:ext cx="7173349" cy="50592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31" name="Google Shape;331;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32" name="Google Shape;332;p58"/>
          <p:cNvPicPr preferRelativeResize="0"/>
          <p:nvPr/>
        </p:nvPicPr>
        <p:blipFill>
          <a:blip r:embed="rId3">
            <a:alphaModFix/>
          </a:blip>
          <a:stretch>
            <a:fillRect/>
          </a:stretch>
        </p:blipFill>
        <p:spPr>
          <a:xfrm>
            <a:off x="912700" y="69975"/>
            <a:ext cx="7182550" cy="50091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38" name="Google Shape;338;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39" name="Google Shape;339;p59"/>
          <p:cNvPicPr preferRelativeResize="0"/>
          <p:nvPr/>
        </p:nvPicPr>
        <p:blipFill>
          <a:blip r:embed="rId3">
            <a:alphaModFix/>
          </a:blip>
          <a:stretch>
            <a:fillRect/>
          </a:stretch>
        </p:blipFill>
        <p:spPr>
          <a:xfrm>
            <a:off x="1037951" y="35775"/>
            <a:ext cx="7154749" cy="5064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45" name="Google Shape;345;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46" name="Google Shape;346;p60"/>
          <p:cNvPicPr preferRelativeResize="0"/>
          <p:nvPr/>
        </p:nvPicPr>
        <p:blipFill>
          <a:blip r:embed="rId3">
            <a:alphaModFix/>
          </a:blip>
          <a:stretch>
            <a:fillRect/>
          </a:stretch>
        </p:blipFill>
        <p:spPr>
          <a:xfrm>
            <a:off x="1308838" y="499200"/>
            <a:ext cx="6467475" cy="4610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52" name="Google Shape;352;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53" name="Google Shape;353;p61"/>
          <p:cNvPicPr preferRelativeResize="0"/>
          <p:nvPr/>
        </p:nvPicPr>
        <p:blipFill>
          <a:blip r:embed="rId3">
            <a:alphaModFix/>
          </a:blip>
          <a:stretch>
            <a:fillRect/>
          </a:stretch>
        </p:blipFill>
        <p:spPr>
          <a:xfrm>
            <a:off x="1438150" y="484863"/>
            <a:ext cx="6477000" cy="4581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ZKP: Definition</a:t>
            </a:r>
            <a:endParaRPr/>
          </a:p>
        </p:txBody>
      </p:sp>
      <p:sp>
        <p:nvSpPr>
          <p:cNvPr id="79" name="Google Shape;7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solidFill>
                  <a:srgbClr val="1F1F1F"/>
                </a:solidFill>
              </a:rPr>
              <a:t>Enable a prover to convince a verifier of the validity of a statement</a:t>
            </a:r>
            <a:endParaRPr sz="1600">
              <a:solidFill>
                <a:srgbClr val="1F1F1F"/>
              </a:solidFill>
            </a:endParaRPr>
          </a:p>
          <a:p>
            <a:pPr marL="0" lvl="0" indent="0" algn="l" rtl="0">
              <a:spcBef>
                <a:spcPts val="1200"/>
              </a:spcBef>
              <a:spcAft>
                <a:spcPts val="0"/>
              </a:spcAft>
              <a:buNone/>
            </a:pPr>
            <a:r>
              <a:rPr lang="en" sz="1600">
                <a:solidFill>
                  <a:srgbClr val="1F1F1F"/>
                </a:solidFill>
              </a:rPr>
              <a:t>Zero knowledge proofs are a type of cryptography that keeps the details of a transaction hidden</a:t>
            </a:r>
            <a:endParaRPr sz="1600">
              <a:solidFill>
                <a:srgbClr val="1F1F1F"/>
              </a:solidFill>
            </a:endParaRPr>
          </a:p>
          <a:p>
            <a:pPr marL="0" lvl="0" indent="0" algn="l" rtl="0">
              <a:spcBef>
                <a:spcPts val="1200"/>
              </a:spcBef>
              <a:spcAft>
                <a:spcPts val="0"/>
              </a:spcAft>
              <a:buNone/>
            </a:pPr>
            <a:r>
              <a:rPr lang="en" sz="1600">
                <a:solidFill>
                  <a:srgbClr val="1F1F1F"/>
                </a:solidFill>
              </a:rPr>
              <a:t>The method was first developed during the 1980s by a group of mathematicians.</a:t>
            </a:r>
            <a:endParaRPr sz="1600">
              <a:solidFill>
                <a:srgbClr val="1F1F1F"/>
              </a:solidFill>
            </a:endParaRPr>
          </a:p>
          <a:p>
            <a:pPr marL="0" lvl="0" indent="0" algn="l" rtl="0">
              <a:spcBef>
                <a:spcPts val="1200"/>
              </a:spcBef>
              <a:spcAft>
                <a:spcPts val="1200"/>
              </a:spcAft>
              <a:buNone/>
            </a:pPr>
            <a:r>
              <a:rPr lang="en" sz="1600">
                <a:solidFill>
                  <a:srgbClr val="1F1F1F"/>
                </a:solidFill>
              </a:rPr>
              <a:t>Zcash was the first cryptocurrency to deploy the technology, but others have since followed.</a:t>
            </a:r>
            <a:endParaRPr sz="1600">
              <a:solidFill>
                <a:srgbClr val="1F1F1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59" name="Google Shape;359;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60" name="Google Shape;360;p62"/>
          <p:cNvPicPr preferRelativeResize="0"/>
          <p:nvPr/>
        </p:nvPicPr>
        <p:blipFill>
          <a:blip r:embed="rId3">
            <a:alphaModFix/>
          </a:blip>
          <a:stretch>
            <a:fillRect/>
          </a:stretch>
        </p:blipFill>
        <p:spPr>
          <a:xfrm>
            <a:off x="1106175" y="561963"/>
            <a:ext cx="6457950" cy="45815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66" name="Google Shape;366;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67" name="Google Shape;367;p63"/>
          <p:cNvPicPr preferRelativeResize="0"/>
          <p:nvPr/>
        </p:nvPicPr>
        <p:blipFill>
          <a:blip r:embed="rId3">
            <a:alphaModFix/>
          </a:blip>
          <a:stretch>
            <a:fillRect/>
          </a:stretch>
        </p:blipFill>
        <p:spPr>
          <a:xfrm>
            <a:off x="1282500" y="514350"/>
            <a:ext cx="6305550" cy="4629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73" name="Google Shape;373;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74" name="Google Shape;374;p64"/>
          <p:cNvPicPr preferRelativeResize="0"/>
          <p:nvPr/>
        </p:nvPicPr>
        <p:blipFill>
          <a:blip r:embed="rId3">
            <a:alphaModFix/>
          </a:blip>
          <a:stretch>
            <a:fillRect/>
          </a:stretch>
        </p:blipFill>
        <p:spPr>
          <a:xfrm>
            <a:off x="1487663" y="565150"/>
            <a:ext cx="6410325" cy="45910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a:t>
            </a:r>
            <a:endParaRPr/>
          </a:p>
        </p:txBody>
      </p:sp>
      <p:sp>
        <p:nvSpPr>
          <p:cNvPr id="380" name="Google Shape;380;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 = sqrt(n)</a:t>
            </a:r>
            <a:endParaRPr/>
          </a:p>
          <a:p>
            <a:pPr marL="0" lvl="0" indent="0" algn="l" rtl="0">
              <a:spcBef>
                <a:spcPts val="1200"/>
              </a:spcBef>
              <a:spcAft>
                <a:spcPts val="0"/>
              </a:spcAft>
              <a:buNone/>
            </a:pPr>
            <a:r>
              <a:rPr lang="en"/>
              <a:t>Prover finds sqrt(n) where n is a public number</a:t>
            </a:r>
            <a:endParaRPr/>
          </a:p>
          <a:p>
            <a:pPr marL="0" lvl="0" indent="0" algn="l" rtl="0">
              <a:spcBef>
                <a:spcPts val="1200"/>
              </a:spcBef>
              <a:spcAft>
                <a:spcPts val="1200"/>
              </a:spcAft>
              <a:buNone/>
            </a:pPr>
            <a:r>
              <a:rPr lang="en"/>
              <a:t>And proves to the verifier that he knows that number</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600" b="1"/>
              <a:t>Paper 02: Blockchain-based Interoperable Healthcare Using Zero-knowledge Proofs and Proxy Re-Encryption</a:t>
            </a:r>
            <a:endParaRPr sz="1600"/>
          </a:p>
        </p:txBody>
      </p:sp>
      <p:sp>
        <p:nvSpPr>
          <p:cNvPr id="386" name="Google Shape;386;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100" b="1">
                <a:solidFill>
                  <a:schemeClr val="dk1"/>
                </a:solidFill>
              </a:rPr>
              <a:t>Problem</a:t>
            </a:r>
            <a:endParaRPr sz="1100" b="1">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Healthcare service provider stores patients data with inadequate layer of security and firewalls, which results in data breaches. “Clearing House” third party to validate insurance claim, risk of data leaks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b="1">
                <a:solidFill>
                  <a:schemeClr val="dk1"/>
                </a:solidFill>
              </a:rPr>
              <a:t>Achievement</a:t>
            </a:r>
            <a:endParaRPr sz="1100" b="1">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National blockchain framework for Patients Electronic Health Records access control. Transparent insurance claim process using smart contract. Smart card approach to authenticate identity using ZKP</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Entities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Hospitals, Patients, Govt. Agencies, Insurance Company, Insurance Claim Validator</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Introduce novel authentication mechanism using zkp</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Proposed a layered smart contract to manage access control permission, insurance claim, proof of identity for medical data</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lnSpc>
                <a:spcPct val="115000"/>
              </a:lnSpc>
              <a:spcBef>
                <a:spcPts val="0"/>
              </a:spcBef>
              <a:spcAft>
                <a:spcPts val="0"/>
              </a:spcAft>
              <a:buClr>
                <a:schemeClr val="dk1"/>
              </a:buClr>
              <a:buSzPts val="1100"/>
              <a:buFont typeface="Arial"/>
              <a:buNone/>
            </a:pPr>
            <a:r>
              <a:rPr lang="en" sz="1600" b="1"/>
              <a:t>Paper 03: A Survey of Zero-Knowledge Proof for Authentication, 2015</a:t>
            </a:r>
            <a:endParaRPr sz="3300"/>
          </a:p>
        </p:txBody>
      </p:sp>
      <p:sp>
        <p:nvSpPr>
          <p:cNvPr id="392" name="Google Shape;392;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600">
                <a:solidFill>
                  <a:schemeClr val="dk1"/>
                </a:solidFill>
              </a:rPr>
              <a:t>Zero knowledge password auth</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Zero knowledge password auth with public key encryption (added security)</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P2P identity auth based on ZKP:</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Phase 1: preprocessing</a:t>
            </a: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Phase 2: identity auth </a:t>
            </a:r>
            <a:endParaRPr sz="16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600" b="1"/>
              <a:t>Paper 04: Self sovereign and blockchain</a:t>
            </a:r>
            <a:r>
              <a:rPr lang="en" sz="1600"/>
              <a:t> based access control: Supporting</a:t>
            </a:r>
            <a:r>
              <a:rPr lang="en" sz="1600" b="1"/>
              <a:t> attributes privacy with zero knowledge, 2023</a:t>
            </a:r>
            <a:endParaRPr sz="1600"/>
          </a:p>
        </p:txBody>
      </p:sp>
      <p:sp>
        <p:nvSpPr>
          <p:cNvPr id="398" name="Google Shape;398;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Clr>
                <a:schemeClr val="dk1"/>
              </a:buClr>
              <a:buSzPct val="91666"/>
              <a:buFont typeface="Arial"/>
              <a:buNone/>
            </a:pPr>
            <a:r>
              <a:rPr lang="en" sz="1200">
                <a:solidFill>
                  <a:srgbClr val="2E2E2E"/>
                </a:solidFill>
                <a:latin typeface="Georgia"/>
                <a:ea typeface="Georgia"/>
                <a:cs typeface="Georgia"/>
                <a:sym typeface="Georgia"/>
              </a:rPr>
              <a:t>Abstract</a:t>
            </a:r>
            <a:endParaRPr sz="1200">
              <a:solidFill>
                <a:srgbClr val="2E2E2E"/>
              </a:solidFill>
              <a:latin typeface="Georgia"/>
              <a:ea typeface="Georgia"/>
              <a:cs typeface="Georgia"/>
              <a:sym typeface="Georgia"/>
            </a:endParaRPr>
          </a:p>
          <a:p>
            <a:pPr marL="0" lvl="0" indent="0" algn="l" rtl="0">
              <a:spcBef>
                <a:spcPts val="0"/>
              </a:spcBef>
              <a:spcAft>
                <a:spcPts val="0"/>
              </a:spcAft>
              <a:buClr>
                <a:schemeClr val="dk1"/>
              </a:buClr>
              <a:buSzPct val="91666"/>
              <a:buFont typeface="Arial"/>
              <a:buNone/>
            </a:pPr>
            <a:r>
              <a:rPr lang="en" sz="1200">
                <a:solidFill>
                  <a:srgbClr val="2E2E2E"/>
                </a:solidFill>
                <a:latin typeface="Georgia"/>
                <a:ea typeface="Georgia"/>
                <a:cs typeface="Georgia"/>
                <a:sym typeface="Georgia"/>
              </a:rPr>
              <a:t>aimed at bringing users back at the center of digital systems</a:t>
            </a:r>
            <a:endParaRPr sz="1200">
              <a:solidFill>
                <a:srgbClr val="2E2E2E"/>
              </a:solidFill>
              <a:latin typeface="Georgia"/>
              <a:ea typeface="Georgia"/>
              <a:cs typeface="Georgia"/>
              <a:sym typeface="Georgia"/>
            </a:endParaRPr>
          </a:p>
          <a:p>
            <a:pPr marL="0" lvl="0" indent="0" algn="l" rtl="0">
              <a:spcBef>
                <a:spcPts val="0"/>
              </a:spcBef>
              <a:spcAft>
                <a:spcPts val="0"/>
              </a:spcAft>
              <a:buClr>
                <a:schemeClr val="dk1"/>
              </a:buClr>
              <a:buSzPct val="91666"/>
              <a:buFont typeface="Arial"/>
              <a:buNone/>
            </a:pPr>
            <a:endParaRPr sz="1200">
              <a:solidFill>
                <a:srgbClr val="2E2E2E"/>
              </a:solidFill>
              <a:latin typeface="Georgia"/>
              <a:ea typeface="Georgia"/>
              <a:cs typeface="Georgia"/>
              <a:sym typeface="Georgia"/>
            </a:endParaRPr>
          </a:p>
          <a:p>
            <a:pPr marL="0" lvl="0" indent="0" algn="l" rtl="0">
              <a:spcBef>
                <a:spcPts val="0"/>
              </a:spcBef>
              <a:spcAft>
                <a:spcPts val="0"/>
              </a:spcAft>
              <a:buClr>
                <a:schemeClr val="dk1"/>
              </a:buClr>
              <a:buSzPct val="91666"/>
              <a:buFont typeface="Arial"/>
              <a:buNone/>
            </a:pPr>
            <a:r>
              <a:rPr lang="en" sz="1200">
                <a:solidFill>
                  <a:srgbClr val="2E2E2E"/>
                </a:solidFill>
                <a:latin typeface="Georgia"/>
                <a:ea typeface="Georgia"/>
                <a:cs typeface="Georgia"/>
                <a:sym typeface="Georgia"/>
              </a:rPr>
              <a:t>In this paper we show how it is possible to apply this increasingly popular concept(decentralized systems, in line with the Self Sovereign Identity paradigm) to a traditionally centralized and opaque digital process: Access Control systems</a:t>
            </a:r>
            <a:endParaRPr sz="1200">
              <a:solidFill>
                <a:srgbClr val="2E2E2E"/>
              </a:solidFill>
              <a:latin typeface="Georgia"/>
              <a:ea typeface="Georgia"/>
              <a:cs typeface="Georgia"/>
              <a:sym typeface="Georgia"/>
            </a:endParaRPr>
          </a:p>
          <a:p>
            <a:pPr marL="0" lvl="0" indent="0" algn="l" rtl="0">
              <a:spcBef>
                <a:spcPts val="0"/>
              </a:spcBef>
              <a:spcAft>
                <a:spcPts val="0"/>
              </a:spcAft>
              <a:buClr>
                <a:schemeClr val="dk1"/>
              </a:buClr>
              <a:buSzPct val="91666"/>
              <a:buFont typeface="Arial"/>
              <a:buNone/>
            </a:pPr>
            <a:endParaRPr sz="1200">
              <a:solidFill>
                <a:srgbClr val="2E2E2E"/>
              </a:solidFill>
              <a:latin typeface="Georgia"/>
              <a:ea typeface="Georgia"/>
              <a:cs typeface="Georgia"/>
              <a:sym typeface="Georgia"/>
            </a:endParaRPr>
          </a:p>
          <a:p>
            <a:pPr marL="0" lvl="0" indent="0" algn="l" rtl="0">
              <a:spcBef>
                <a:spcPts val="0"/>
              </a:spcBef>
              <a:spcAft>
                <a:spcPts val="0"/>
              </a:spcAft>
              <a:buClr>
                <a:schemeClr val="dk1"/>
              </a:buClr>
              <a:buSzPct val="91666"/>
              <a:buFont typeface="Arial"/>
              <a:buNone/>
            </a:pPr>
            <a:r>
              <a:rPr lang="en" sz="1200">
                <a:solidFill>
                  <a:srgbClr val="2E2E2E"/>
                </a:solidFill>
                <a:latin typeface="Georgia"/>
                <a:ea typeface="Georgia"/>
                <a:cs typeface="Georgia"/>
                <a:sym typeface="Georgia"/>
              </a:rPr>
              <a:t>Attribute Based Access Control systems with the novel concept of private attributes</a:t>
            </a:r>
            <a:endParaRPr sz="1200">
              <a:solidFill>
                <a:srgbClr val="2E2E2E"/>
              </a:solidFill>
              <a:latin typeface="Georgia"/>
              <a:ea typeface="Georgia"/>
              <a:cs typeface="Georgia"/>
              <a:sym typeface="Georgia"/>
            </a:endParaRPr>
          </a:p>
          <a:p>
            <a:pPr marL="0" lvl="0" indent="0" algn="l" rtl="0">
              <a:spcBef>
                <a:spcPts val="0"/>
              </a:spcBef>
              <a:spcAft>
                <a:spcPts val="0"/>
              </a:spcAft>
              <a:buClr>
                <a:schemeClr val="dk1"/>
              </a:buClr>
              <a:buSzPct val="91666"/>
              <a:buFont typeface="Arial"/>
              <a:buNone/>
            </a:pPr>
            <a:endParaRPr sz="1200">
              <a:solidFill>
                <a:srgbClr val="2E2E2E"/>
              </a:solidFill>
              <a:latin typeface="Georgia"/>
              <a:ea typeface="Georgia"/>
              <a:cs typeface="Georgia"/>
              <a:sym typeface="Georgia"/>
            </a:endParaRPr>
          </a:p>
          <a:p>
            <a:pPr marL="0" lvl="0" indent="0" algn="l" rtl="0">
              <a:spcBef>
                <a:spcPts val="0"/>
              </a:spcBef>
              <a:spcAft>
                <a:spcPts val="0"/>
              </a:spcAft>
              <a:buClr>
                <a:schemeClr val="dk1"/>
              </a:buClr>
              <a:buSzPct val="91666"/>
              <a:buFont typeface="Arial"/>
              <a:buNone/>
            </a:pPr>
            <a:r>
              <a:rPr lang="en" sz="1200">
                <a:solidFill>
                  <a:srgbClr val="2E2E2E"/>
                </a:solidFill>
                <a:latin typeface="Georgia"/>
                <a:ea typeface="Georgia"/>
                <a:cs typeface="Georgia"/>
                <a:sym typeface="Georgia"/>
              </a:rPr>
              <a:t>we show how to leverage</a:t>
            </a:r>
            <a:r>
              <a:rPr lang="en" sz="1200" b="1">
                <a:solidFill>
                  <a:srgbClr val="2E2E2E"/>
                </a:solidFill>
                <a:latin typeface="Georgia"/>
                <a:ea typeface="Georgia"/>
                <a:cs typeface="Georgia"/>
                <a:sym typeface="Georgia"/>
              </a:rPr>
              <a:t> smart contracts and zero knowledge proofs</a:t>
            </a:r>
            <a:r>
              <a:rPr lang="en" sz="1200">
                <a:solidFill>
                  <a:srgbClr val="2E2E2E"/>
                </a:solidFill>
                <a:latin typeface="Georgia"/>
                <a:ea typeface="Georgia"/>
                <a:cs typeface="Georgia"/>
                <a:sym typeface="Georgia"/>
              </a:rPr>
              <a:t> to allow for transparent policies evaluation </a:t>
            </a:r>
            <a:r>
              <a:rPr lang="en" sz="1200" b="1">
                <a:solidFill>
                  <a:srgbClr val="2E2E2E"/>
                </a:solidFill>
                <a:latin typeface="Georgia"/>
                <a:ea typeface="Georgia"/>
                <a:cs typeface="Georgia"/>
                <a:sym typeface="Georgia"/>
              </a:rPr>
              <a:t>without disclosing the value of such sensible attributes</a:t>
            </a:r>
            <a:endParaRPr sz="1200" b="1">
              <a:solidFill>
                <a:srgbClr val="2E2E2E"/>
              </a:solidFill>
              <a:latin typeface="Georgia"/>
              <a:ea typeface="Georgia"/>
              <a:cs typeface="Georgia"/>
              <a:sym typeface="Georgia"/>
            </a:endParaRPr>
          </a:p>
          <a:p>
            <a:pPr marL="0" lvl="0" indent="0" algn="l" rtl="0">
              <a:spcBef>
                <a:spcPts val="0"/>
              </a:spcBef>
              <a:spcAft>
                <a:spcPts val="0"/>
              </a:spcAft>
              <a:buClr>
                <a:schemeClr val="dk1"/>
              </a:buClr>
              <a:buSzPct val="91666"/>
              <a:buFont typeface="Arial"/>
              <a:buNone/>
            </a:pPr>
            <a:endParaRPr sz="1200" b="1">
              <a:solidFill>
                <a:srgbClr val="2E2E2E"/>
              </a:solidFill>
              <a:latin typeface="Georgia"/>
              <a:ea typeface="Georgia"/>
              <a:cs typeface="Georgia"/>
              <a:sym typeface="Georgia"/>
            </a:endParaRPr>
          </a:p>
          <a:p>
            <a:pPr marL="0" lvl="0" indent="0" algn="l" rtl="0">
              <a:spcBef>
                <a:spcPts val="0"/>
              </a:spcBef>
              <a:spcAft>
                <a:spcPts val="0"/>
              </a:spcAft>
              <a:buClr>
                <a:schemeClr val="dk1"/>
              </a:buClr>
              <a:buSzPct val="91666"/>
              <a:buFont typeface="Arial"/>
              <a:buNone/>
            </a:pPr>
            <a:r>
              <a:rPr lang="en" sz="1200">
                <a:solidFill>
                  <a:srgbClr val="2E2E2E"/>
                </a:solidFill>
                <a:latin typeface="Georgia"/>
                <a:ea typeface="Georgia"/>
                <a:cs typeface="Georgia"/>
                <a:sym typeface="Georgia"/>
              </a:rPr>
              <a:t>Beside formalizing our goals, presenting the system architecture, and discussing its advantages and drawbacks with respect to the traditional model</a:t>
            </a:r>
            <a:endParaRPr sz="1200">
              <a:solidFill>
                <a:srgbClr val="2E2E2E"/>
              </a:solidFill>
              <a:latin typeface="Georgia"/>
              <a:ea typeface="Georgia"/>
              <a:cs typeface="Georgia"/>
              <a:sym typeface="Georgia"/>
            </a:endParaRPr>
          </a:p>
          <a:p>
            <a:pPr marL="0" lvl="0" indent="0" algn="l" rtl="0">
              <a:spcBef>
                <a:spcPts val="0"/>
              </a:spcBef>
              <a:spcAft>
                <a:spcPts val="0"/>
              </a:spcAft>
              <a:buClr>
                <a:schemeClr val="dk1"/>
              </a:buClr>
              <a:buSzPct val="91666"/>
              <a:buFont typeface="Arial"/>
              <a:buNone/>
            </a:pPr>
            <a:endParaRPr sz="1200">
              <a:solidFill>
                <a:srgbClr val="2E2E2E"/>
              </a:solidFill>
              <a:latin typeface="Georgia"/>
              <a:ea typeface="Georgia"/>
              <a:cs typeface="Georgia"/>
              <a:sym typeface="Georgia"/>
            </a:endParaRPr>
          </a:p>
          <a:p>
            <a:pPr marL="0" lvl="0" indent="0" algn="l" rtl="0">
              <a:spcBef>
                <a:spcPts val="0"/>
              </a:spcBef>
              <a:spcAft>
                <a:spcPts val="0"/>
              </a:spcAft>
              <a:buClr>
                <a:schemeClr val="dk1"/>
              </a:buClr>
              <a:buSzPct val="91666"/>
              <a:buFont typeface="Arial"/>
              <a:buNone/>
            </a:pPr>
            <a:r>
              <a:rPr lang="en" sz="1200">
                <a:solidFill>
                  <a:srgbClr val="2E2E2E"/>
                </a:solidFill>
                <a:latin typeface="Georgia"/>
                <a:ea typeface="Georgia"/>
                <a:cs typeface="Georgia"/>
                <a:sym typeface="Georgia"/>
              </a:rPr>
              <a:t>Introduction</a:t>
            </a:r>
            <a:endParaRPr sz="1200">
              <a:solidFill>
                <a:srgbClr val="2E2E2E"/>
              </a:solidFill>
              <a:latin typeface="Georgia"/>
              <a:ea typeface="Georgia"/>
              <a:cs typeface="Georgia"/>
              <a:sym typeface="Georgia"/>
            </a:endParaRPr>
          </a:p>
          <a:p>
            <a:pPr marL="0" lvl="0" indent="0" algn="l" rtl="0">
              <a:spcBef>
                <a:spcPts val="0"/>
              </a:spcBef>
              <a:spcAft>
                <a:spcPts val="0"/>
              </a:spcAft>
              <a:buClr>
                <a:schemeClr val="dk1"/>
              </a:buClr>
              <a:buSzPct val="91666"/>
              <a:buFont typeface="Arial"/>
              <a:buNone/>
            </a:pPr>
            <a:r>
              <a:rPr lang="en" sz="1200">
                <a:solidFill>
                  <a:srgbClr val="2E2E2E"/>
                </a:solidFill>
                <a:latin typeface="Georgia"/>
                <a:ea typeface="Georgia"/>
                <a:cs typeface="Georgia"/>
                <a:sym typeface="Georgia"/>
              </a:rPr>
              <a:t>decentralization and the bringing of users back in control of their data</a:t>
            </a:r>
            <a:endParaRPr sz="1200">
              <a:solidFill>
                <a:srgbClr val="2E2E2E"/>
              </a:solidFill>
              <a:latin typeface="Georgia"/>
              <a:ea typeface="Georgia"/>
              <a:cs typeface="Georgia"/>
              <a:sym typeface="Georgia"/>
            </a:endParaRPr>
          </a:p>
          <a:p>
            <a:pPr marL="0" lvl="0" indent="0" algn="l" rtl="0">
              <a:spcBef>
                <a:spcPts val="0"/>
              </a:spcBef>
              <a:spcAft>
                <a:spcPts val="0"/>
              </a:spcAft>
              <a:buClr>
                <a:schemeClr val="dk1"/>
              </a:buClr>
              <a:buSzPct val="91666"/>
              <a:buFont typeface="Arial"/>
              <a:buNone/>
            </a:pPr>
            <a:endParaRPr sz="1200">
              <a:solidFill>
                <a:srgbClr val="2E2E2E"/>
              </a:solidFill>
              <a:latin typeface="Georgia"/>
              <a:ea typeface="Georgia"/>
              <a:cs typeface="Georgia"/>
              <a:sym typeface="Georgia"/>
            </a:endParaRPr>
          </a:p>
          <a:p>
            <a:pPr marL="0" lvl="0" indent="0" algn="l" rtl="0">
              <a:spcBef>
                <a:spcPts val="0"/>
              </a:spcBef>
              <a:spcAft>
                <a:spcPts val="0"/>
              </a:spcAft>
              <a:buClr>
                <a:schemeClr val="dk1"/>
              </a:buClr>
              <a:buSzPct val="91666"/>
              <a:buFont typeface="Arial"/>
              <a:buNone/>
            </a:pPr>
            <a:r>
              <a:rPr lang="en" sz="1200">
                <a:solidFill>
                  <a:srgbClr val="2E2E2E"/>
                </a:solidFill>
                <a:latin typeface="Georgia"/>
                <a:ea typeface="Georgia"/>
                <a:cs typeface="Georgia"/>
                <a:sym typeface="Georgia"/>
              </a:rPr>
              <a:t>proposals clearly follow the Self Sovereign Identity (SSI) paradigm (Preukschat and Reed, 2021), by shifting control from the platforms where data is generated to the owners of said data</a:t>
            </a:r>
            <a:endParaRPr sz="1200">
              <a:solidFill>
                <a:srgbClr val="2E2E2E"/>
              </a:solidFill>
              <a:latin typeface="Georgia"/>
              <a:ea typeface="Georgia"/>
              <a:cs typeface="Georgia"/>
              <a:sym typeface="Georgia"/>
            </a:endParaRPr>
          </a:p>
          <a:p>
            <a:pPr marL="0" lvl="0" indent="0" algn="l" rtl="0">
              <a:spcBef>
                <a:spcPts val="0"/>
              </a:spcBef>
              <a:spcAft>
                <a:spcPts val="0"/>
              </a:spcAft>
              <a:buClr>
                <a:schemeClr val="dk1"/>
              </a:buClr>
              <a:buSzPct val="91666"/>
              <a:buFont typeface="Arial"/>
              <a:buNone/>
            </a:pPr>
            <a:endParaRPr sz="1200">
              <a:solidFill>
                <a:srgbClr val="2E2E2E"/>
              </a:solidFill>
              <a:latin typeface="Georgia"/>
              <a:ea typeface="Georgia"/>
              <a:cs typeface="Georgia"/>
              <a:sym typeface="Georgia"/>
            </a:endParaRPr>
          </a:p>
          <a:p>
            <a:pPr marL="0" lvl="0" indent="0" algn="l" rtl="0">
              <a:spcBef>
                <a:spcPts val="0"/>
              </a:spcBef>
              <a:spcAft>
                <a:spcPts val="0"/>
              </a:spcAft>
              <a:buClr>
                <a:schemeClr val="dk1"/>
              </a:buClr>
              <a:buSzPct val="91666"/>
              <a:buFont typeface="Arial"/>
              <a:buNone/>
            </a:pPr>
            <a:r>
              <a:rPr lang="en" sz="1200">
                <a:solidFill>
                  <a:srgbClr val="2E2E2E"/>
                </a:solidFill>
                <a:latin typeface="Georgia"/>
                <a:ea typeface="Georgia"/>
                <a:cs typeface="Georgia"/>
                <a:sym typeface="Georgia"/>
              </a:rPr>
              <a:t>With this respect, the European Commission is pushing towards this paradigm with the eIDAS framework, which allows th</a:t>
            </a:r>
            <a:r>
              <a:rPr lang="en" sz="1200" b="1">
                <a:solidFill>
                  <a:srgbClr val="2E2E2E"/>
                </a:solidFill>
                <a:latin typeface="Georgia"/>
                <a:ea typeface="Georgia"/>
                <a:cs typeface="Georgia"/>
                <a:sym typeface="Georgia"/>
              </a:rPr>
              <a:t>e usage of national identity credentials</a:t>
            </a:r>
            <a:r>
              <a:rPr lang="en" sz="1200">
                <a:solidFill>
                  <a:srgbClr val="2E2E2E"/>
                </a:solidFill>
                <a:latin typeface="Georgia"/>
                <a:ea typeface="Georgia"/>
                <a:cs typeface="Georgia"/>
                <a:sym typeface="Georgia"/>
              </a:rPr>
              <a:t> all over the member states (European Union, 2014, Joinup, 2022). </a:t>
            </a:r>
            <a:r>
              <a:rPr lang="en" sz="1200" b="1">
                <a:solidFill>
                  <a:srgbClr val="2E2E2E"/>
                </a:solidFill>
                <a:latin typeface="Georgia"/>
                <a:ea typeface="Georgia"/>
                <a:cs typeface="Georgia"/>
                <a:sym typeface="Georgia"/>
              </a:rPr>
              <a:t>In SSI, credentials are signed and issued to subjects by issuers</a:t>
            </a:r>
            <a:r>
              <a:rPr lang="en" sz="1200">
                <a:solidFill>
                  <a:srgbClr val="2E2E2E"/>
                </a:solidFill>
                <a:latin typeface="Georgia"/>
                <a:ea typeface="Georgia"/>
                <a:cs typeface="Georgia"/>
                <a:sym typeface="Georgia"/>
              </a:rPr>
              <a:t>. </a:t>
            </a:r>
            <a:r>
              <a:rPr lang="en" sz="1200" b="1">
                <a:solidFill>
                  <a:srgbClr val="2E2E2E"/>
                </a:solidFill>
                <a:latin typeface="Georgia"/>
                <a:ea typeface="Georgia"/>
                <a:cs typeface="Georgia"/>
                <a:sym typeface="Georgia"/>
              </a:rPr>
              <a:t>Subjects, in turn, sign and show them to verifiers who accept them if, alongside satisfying the conditions, they are signed by trusted issuers</a:t>
            </a:r>
            <a:r>
              <a:rPr lang="en" sz="1200">
                <a:solidFill>
                  <a:srgbClr val="2E2E2E"/>
                </a:solidFill>
                <a:latin typeface="Georgia"/>
                <a:ea typeface="Georgia"/>
                <a:cs typeface="Georgia"/>
                <a:sym typeface="Georgia"/>
              </a:rPr>
              <a:t>. Subjects are responsible of storing their credentials on their premises, similarly to the covid-19 certificates used in EU. SSI is not a new concept (Loffreto, 2012), but only recently mature enough tools to support it have been made available. In fact, SSI has found suitable ground in the recent decentralized web (web3) (Web3, 2022) revolution, which, in turn, was largely made possible by the affirmation of</a:t>
            </a:r>
            <a:r>
              <a:rPr lang="en" sz="1200" b="1">
                <a:solidFill>
                  <a:srgbClr val="2E2E2E"/>
                </a:solidFill>
                <a:latin typeface="Georgia"/>
                <a:ea typeface="Georgia"/>
                <a:cs typeface="Georgia"/>
                <a:sym typeface="Georgia"/>
              </a:rPr>
              <a:t> blockchain technology</a:t>
            </a:r>
            <a:r>
              <a:rPr lang="en" sz="1200">
                <a:solidFill>
                  <a:srgbClr val="2E2E2E"/>
                </a:solidFill>
                <a:latin typeface="Georgia"/>
                <a:ea typeface="Georgia"/>
                <a:cs typeface="Georgia"/>
                <a:sym typeface="Georgia"/>
              </a:rPr>
              <a:t>.</a:t>
            </a:r>
            <a:endParaRPr sz="1200">
              <a:solidFill>
                <a:srgbClr val="2E2E2E"/>
              </a:solidFill>
              <a:latin typeface="Georgia"/>
              <a:ea typeface="Georgia"/>
              <a:cs typeface="Georgia"/>
              <a:sym typeface="Georgia"/>
            </a:endParaRPr>
          </a:p>
          <a:p>
            <a:pPr marL="0" lvl="0" indent="0" algn="l" rtl="0">
              <a:spcBef>
                <a:spcPts val="0"/>
              </a:spcBef>
              <a:spcAft>
                <a:spcPts val="0"/>
              </a:spcAft>
              <a:buClr>
                <a:schemeClr val="dk1"/>
              </a:buClr>
              <a:buSzPct val="91666"/>
              <a:buFont typeface="Arial"/>
              <a:buNone/>
            </a:pPr>
            <a:endParaRPr sz="1200">
              <a:solidFill>
                <a:srgbClr val="2E2E2E"/>
              </a:solidFill>
              <a:latin typeface="Georgia"/>
              <a:ea typeface="Georgia"/>
              <a:cs typeface="Georgia"/>
              <a:sym typeface="Georgia"/>
            </a:endParaRPr>
          </a:p>
          <a:p>
            <a:pPr marL="0" lvl="0" indent="0" algn="l" rtl="0">
              <a:spcBef>
                <a:spcPts val="0"/>
              </a:spcBef>
              <a:spcAft>
                <a:spcPts val="0"/>
              </a:spcAft>
              <a:buClr>
                <a:schemeClr val="dk1"/>
              </a:buClr>
              <a:buSzPct val="91666"/>
              <a:buFont typeface="Arial"/>
              <a:buNone/>
            </a:pPr>
            <a:r>
              <a:rPr lang="en" sz="1200" b="1">
                <a:solidFill>
                  <a:srgbClr val="2E2E2E"/>
                </a:solidFill>
                <a:latin typeface="Georgia"/>
                <a:ea typeface="Georgia"/>
                <a:cs typeface="Georgia"/>
                <a:sym typeface="Georgia"/>
              </a:rPr>
              <a:t>Access Control Systems</a:t>
            </a:r>
            <a:r>
              <a:rPr lang="en" sz="1200">
                <a:solidFill>
                  <a:srgbClr val="2E2E2E"/>
                </a:solidFill>
                <a:latin typeface="Georgia"/>
                <a:ea typeface="Georgia"/>
                <a:cs typeface="Georgia"/>
                <a:sym typeface="Georgia"/>
              </a:rPr>
              <a:t> (ACSs). Access Control Systems typically require information about users to operate, called attributes, e.g., an user role inside a company to access a given benefit, yet users do not partake at all in the management of such information.</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620"/>
              <a:t>Paper 05: Self-Sovereign Identity Solution for Blockchain-Based Land Registry System: A Comparison, 2022</a:t>
            </a:r>
            <a:endParaRPr sz="1620"/>
          </a:p>
        </p:txBody>
      </p:sp>
      <p:sp>
        <p:nvSpPr>
          <p:cNvPr id="404" name="Google Shape;404;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1600" b="1"/>
              <a:t>Paper 06: Extending web applications with a lightweight zero knowledge proof authentication</a:t>
            </a:r>
            <a:endParaRPr sz="1600" b="1"/>
          </a:p>
        </p:txBody>
      </p:sp>
      <p:sp>
        <p:nvSpPr>
          <p:cNvPr id="410" name="Google Shape;410;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Paper 07: Self sovereign and blockchain based access control: Supporting attributes privacy with zero knowledge</a:t>
            </a:r>
            <a:endParaRPr sz="1600"/>
          </a:p>
        </p:txBody>
      </p:sp>
      <p:sp>
        <p:nvSpPr>
          <p:cNvPr id="416" name="Google Shape;416;p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solidFill>
                  <a:srgbClr val="2E2E2E"/>
                </a:solidFill>
                <a:latin typeface="Georgia"/>
                <a:ea typeface="Georgia"/>
                <a:cs typeface="Georgia"/>
                <a:sym typeface="Georgia"/>
              </a:rPr>
              <a:t> To this aim we expand the XACML standard for </a:t>
            </a:r>
            <a:r>
              <a:rPr lang="en" sz="1200" b="1">
                <a:solidFill>
                  <a:srgbClr val="2E2E2E"/>
                </a:solidFill>
                <a:latin typeface="Georgia"/>
                <a:ea typeface="Georgia"/>
                <a:cs typeface="Georgia"/>
                <a:sym typeface="Georgia"/>
              </a:rPr>
              <a:t>Attribute Based Access Control systems</a:t>
            </a:r>
            <a:r>
              <a:rPr lang="en" sz="1200">
                <a:solidFill>
                  <a:srgbClr val="2E2E2E"/>
                </a:solidFill>
                <a:latin typeface="Georgia"/>
                <a:ea typeface="Georgia"/>
                <a:cs typeface="Georgia"/>
                <a:sym typeface="Georgia"/>
              </a:rPr>
              <a:t> with the novel concept of </a:t>
            </a:r>
            <a:r>
              <a:rPr lang="en" sz="1200" b="1">
                <a:solidFill>
                  <a:srgbClr val="2E2E2E"/>
                </a:solidFill>
                <a:latin typeface="Georgia"/>
                <a:ea typeface="Georgia"/>
                <a:cs typeface="Georgia"/>
                <a:sym typeface="Georgia"/>
              </a:rPr>
              <a:t>private attributes</a:t>
            </a:r>
            <a:r>
              <a:rPr lang="en" sz="1200">
                <a:solidFill>
                  <a:srgbClr val="2E2E2E"/>
                </a:solidFill>
                <a:latin typeface="Georgia"/>
                <a:ea typeface="Georgia"/>
                <a:cs typeface="Georgia"/>
                <a:sym typeface="Georgia"/>
              </a:rPr>
              <a:t>, i.e. attributes whose </a:t>
            </a:r>
            <a:r>
              <a:rPr lang="en" sz="1200" b="1">
                <a:solidFill>
                  <a:srgbClr val="2E2E2E"/>
                </a:solidFill>
                <a:latin typeface="Georgia"/>
                <a:ea typeface="Georgia"/>
                <a:cs typeface="Georgia"/>
                <a:sym typeface="Georgia"/>
              </a:rPr>
              <a:t>values should not be disclosed</a:t>
            </a:r>
            <a:r>
              <a:rPr lang="en" sz="1200">
                <a:solidFill>
                  <a:srgbClr val="2E2E2E"/>
                </a:solidFill>
                <a:latin typeface="Georgia"/>
                <a:ea typeface="Georgia"/>
                <a:cs typeface="Georgia"/>
                <a:sym typeface="Georgia"/>
              </a:rPr>
              <a:t> while still contributing to a policy evaluation result after user consent. Basing our proposal on blockchain systems, we show how to </a:t>
            </a:r>
            <a:r>
              <a:rPr lang="en" sz="1200" b="1">
                <a:solidFill>
                  <a:srgbClr val="2E2E2E"/>
                </a:solidFill>
                <a:latin typeface="Georgia"/>
                <a:ea typeface="Georgia"/>
                <a:cs typeface="Georgia"/>
                <a:sym typeface="Georgia"/>
              </a:rPr>
              <a:t>leverage smart contracts</a:t>
            </a:r>
            <a:r>
              <a:rPr lang="en" sz="1200">
                <a:solidFill>
                  <a:srgbClr val="2E2E2E"/>
                </a:solidFill>
                <a:latin typeface="Georgia"/>
                <a:ea typeface="Georgia"/>
                <a:cs typeface="Georgia"/>
                <a:sym typeface="Georgia"/>
              </a:rPr>
              <a:t> and </a:t>
            </a:r>
            <a:r>
              <a:rPr lang="en" sz="1200" b="1">
                <a:solidFill>
                  <a:srgbClr val="2E2E2E"/>
                </a:solidFill>
                <a:latin typeface="Georgia"/>
                <a:ea typeface="Georgia"/>
                <a:cs typeface="Georgia"/>
                <a:sym typeface="Georgia"/>
              </a:rPr>
              <a:t>zero knowledge proofs</a:t>
            </a:r>
            <a:r>
              <a:rPr lang="en" sz="1200">
                <a:solidFill>
                  <a:srgbClr val="2E2E2E"/>
                </a:solidFill>
                <a:latin typeface="Georgia"/>
                <a:ea typeface="Georgia"/>
                <a:cs typeface="Georgia"/>
                <a:sym typeface="Georgia"/>
              </a:rPr>
              <a:t> to allow for transparent policies evaluation without disclosing the value of such sensible attributes.</a:t>
            </a:r>
            <a:endParaRPr sz="1200">
              <a:solidFill>
                <a:srgbClr val="2E2E2E"/>
              </a:solidFill>
              <a:latin typeface="Georgia"/>
              <a:ea typeface="Georgia"/>
              <a:cs typeface="Georgia"/>
              <a:sym typeface="Georgia"/>
            </a:endParaRPr>
          </a:p>
          <a:p>
            <a:pPr marL="0" lvl="0" indent="0" algn="l" rtl="0">
              <a:spcBef>
                <a:spcPts val="1200"/>
              </a:spcBef>
              <a:spcAft>
                <a:spcPts val="1200"/>
              </a:spcAft>
              <a:buNone/>
            </a:pPr>
            <a:r>
              <a:rPr lang="en" sz="1200">
                <a:solidFill>
                  <a:srgbClr val="2E2E2E"/>
                </a:solidFill>
                <a:latin typeface="Georgia"/>
                <a:ea typeface="Georgia"/>
                <a:cs typeface="Georgia"/>
                <a:sym typeface="Georgia"/>
              </a:rPr>
              <a:t>Concept used: Access Control, ZKP, smart contract</a:t>
            </a:r>
            <a:endParaRPr sz="1200">
              <a:solidFill>
                <a:srgbClr val="2E2E2E"/>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ZKP: Other Definition</a:t>
            </a:r>
            <a:endParaRPr/>
          </a:p>
        </p:txBody>
      </p:sp>
      <p:sp>
        <p:nvSpPr>
          <p:cNvPr id="85" name="Google Shape;8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a:solidFill>
                  <a:srgbClr val="1F1F1F"/>
                </a:solidFill>
              </a:rPr>
              <a:t>A zero-knowledge proof is a method used in cryptography to prove that something is known without revealing the known information directly. It essentially allows private information to be kept secret in an exchange. Zero-knowledge proofs are indirect proofs allowing you to prove you know a secret without ever revealing the secret to anyone else. You prove only that you’re telling the truth</a:t>
            </a:r>
            <a:endParaRPr sz="1600">
              <a:solidFill>
                <a:srgbClr val="1F1F1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620"/>
              <a:t>Paper 08: Permissioned Blockchain and Deep Learning for Secure and Efficient Data Sharing in Industrial Healthcare Systems, 2022</a:t>
            </a:r>
            <a:endParaRPr sz="1620"/>
          </a:p>
        </p:txBody>
      </p:sp>
      <p:sp>
        <p:nvSpPr>
          <p:cNvPr id="422" name="Google Shape;422;p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Motivation</a:t>
            </a:r>
            <a:endParaRPr/>
          </a:p>
          <a:p>
            <a:pPr marL="0" lvl="0" indent="0" algn="l" rtl="0">
              <a:spcBef>
                <a:spcPts val="1200"/>
              </a:spcBef>
              <a:spcAft>
                <a:spcPts val="0"/>
              </a:spcAft>
              <a:buNone/>
            </a:pPr>
            <a:r>
              <a:rPr lang="en" sz="1350">
                <a:solidFill>
                  <a:srgbClr val="333333"/>
                </a:solidFill>
                <a:highlight>
                  <a:srgbClr val="FFFFFF"/>
                </a:highlight>
              </a:rPr>
              <a:t>real-time monitoring of patients</a:t>
            </a:r>
            <a:endParaRPr sz="1350">
              <a:solidFill>
                <a:srgbClr val="333333"/>
              </a:solidFill>
              <a:highlight>
                <a:srgbClr val="FFFFFF"/>
              </a:highlight>
            </a:endParaRPr>
          </a:p>
          <a:p>
            <a:pPr marL="0" lvl="0" indent="0" algn="l" rtl="0">
              <a:spcBef>
                <a:spcPts val="1200"/>
              </a:spcBef>
              <a:spcAft>
                <a:spcPts val="0"/>
              </a:spcAft>
              <a:buNone/>
            </a:pPr>
            <a:r>
              <a:rPr lang="en" sz="1350" b="1">
                <a:solidFill>
                  <a:srgbClr val="333333"/>
                </a:solidFill>
                <a:highlight>
                  <a:srgbClr val="FFFFFF"/>
                </a:highlight>
              </a:rPr>
              <a:t>data sharing</a:t>
            </a:r>
            <a:r>
              <a:rPr lang="en" sz="1350">
                <a:solidFill>
                  <a:srgbClr val="333333"/>
                </a:solidFill>
                <a:highlight>
                  <a:srgbClr val="FFFFFF"/>
                </a:highlight>
              </a:rPr>
              <a:t> among intelligent wearable devices and sensors</a:t>
            </a:r>
            <a:endParaRPr sz="1350">
              <a:solidFill>
                <a:srgbClr val="333333"/>
              </a:solidFill>
              <a:highlight>
                <a:srgbClr val="FFFFFF"/>
              </a:highlight>
            </a:endParaRPr>
          </a:p>
          <a:p>
            <a:pPr marL="0" lvl="0" indent="0" algn="l" rtl="0">
              <a:spcBef>
                <a:spcPts val="1200"/>
              </a:spcBef>
              <a:spcAft>
                <a:spcPts val="0"/>
              </a:spcAft>
              <a:buNone/>
            </a:pPr>
            <a:r>
              <a:rPr lang="en" sz="1350">
                <a:solidFill>
                  <a:srgbClr val="333333"/>
                </a:solidFill>
                <a:highlight>
                  <a:srgbClr val="FFFFFF"/>
                </a:highlight>
              </a:rPr>
              <a:t>this connectivity brings the intrinsic </a:t>
            </a:r>
            <a:r>
              <a:rPr lang="en" sz="1350" b="1">
                <a:solidFill>
                  <a:srgbClr val="333333"/>
                </a:solidFill>
                <a:highlight>
                  <a:srgbClr val="FFFFFF"/>
                </a:highlight>
              </a:rPr>
              <a:t>vulnerabilities </a:t>
            </a:r>
            <a:r>
              <a:rPr lang="en" sz="1350">
                <a:solidFill>
                  <a:srgbClr val="333333"/>
                </a:solidFill>
                <a:highlight>
                  <a:srgbClr val="FFFFFF"/>
                </a:highlight>
              </a:rPr>
              <a:t>related to </a:t>
            </a:r>
            <a:r>
              <a:rPr lang="en" sz="1350" b="1">
                <a:solidFill>
                  <a:srgbClr val="333333"/>
                </a:solidFill>
                <a:highlight>
                  <a:srgbClr val="FFFFFF"/>
                </a:highlight>
              </a:rPr>
              <a:t>security and privacy</a:t>
            </a:r>
            <a:r>
              <a:rPr lang="en" sz="1350">
                <a:solidFill>
                  <a:srgbClr val="333333"/>
                </a:solidFill>
                <a:highlight>
                  <a:srgbClr val="FFFFFF"/>
                </a:highlight>
              </a:rPr>
              <a:t> due to the need of continuous communication and monitoring </a:t>
            </a:r>
            <a:r>
              <a:rPr lang="en" sz="1350" b="1">
                <a:solidFill>
                  <a:srgbClr val="333333"/>
                </a:solidFill>
                <a:highlight>
                  <a:srgbClr val="FFFFFF"/>
                </a:highlight>
              </a:rPr>
              <a:t>over public network</a:t>
            </a:r>
            <a:r>
              <a:rPr lang="en" sz="1350">
                <a:solidFill>
                  <a:srgbClr val="333333"/>
                </a:solidFill>
                <a:highlight>
                  <a:srgbClr val="FFFFFF"/>
                </a:highlight>
              </a:rPr>
              <a:t> (insecure channel)</a:t>
            </a:r>
            <a:endParaRPr sz="1350">
              <a:solidFill>
                <a:srgbClr val="333333"/>
              </a:solidFill>
              <a:highlight>
                <a:srgbClr val="FFFFFF"/>
              </a:highlight>
            </a:endParaRPr>
          </a:p>
          <a:p>
            <a:pPr marL="0" lvl="0" indent="0" algn="l" rtl="0">
              <a:spcBef>
                <a:spcPts val="1200"/>
              </a:spcBef>
              <a:spcAft>
                <a:spcPts val="1200"/>
              </a:spcAft>
              <a:buNone/>
            </a:pPr>
            <a:endParaRPr sz="1350">
              <a:solidFill>
                <a:srgbClr val="333333"/>
              </a:solidFill>
              <a:highlight>
                <a:srgbClr val="FFFFFF"/>
              </a:high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61111"/>
              <a:buFont typeface="Arial"/>
              <a:buNone/>
            </a:pPr>
            <a:r>
              <a:rPr lang="en" sz="1620"/>
              <a:t>Permissioned Blockchain and Deep Learning for Secure and Efficient Data Sharing in Industrial Healthcare Systems, 2022</a:t>
            </a:r>
            <a:endParaRPr/>
          </a:p>
        </p:txBody>
      </p:sp>
      <p:sp>
        <p:nvSpPr>
          <p:cNvPr id="428" name="Google Shape;428;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Our Work</a:t>
            </a:r>
            <a:endParaRPr/>
          </a:p>
          <a:p>
            <a:pPr marL="0" lvl="0" indent="0" algn="l" rtl="0">
              <a:spcBef>
                <a:spcPts val="1200"/>
              </a:spcBef>
              <a:spcAft>
                <a:spcPts val="0"/>
              </a:spcAft>
              <a:buClr>
                <a:schemeClr val="dk1"/>
              </a:buClr>
              <a:buSzPts val="1100"/>
              <a:buFont typeface="Arial"/>
              <a:buNone/>
            </a:pPr>
            <a:r>
              <a:rPr lang="en" sz="1350">
                <a:solidFill>
                  <a:srgbClr val="333333"/>
                </a:solidFill>
                <a:highlight>
                  <a:srgbClr val="FFFFFF"/>
                </a:highlight>
              </a:rPr>
              <a:t>We integrate </a:t>
            </a:r>
            <a:r>
              <a:rPr lang="en" sz="1350" b="1">
                <a:solidFill>
                  <a:srgbClr val="333333"/>
                </a:solidFill>
                <a:highlight>
                  <a:srgbClr val="FFFFFF"/>
                </a:highlight>
              </a:rPr>
              <a:t>permissioned blockchain</a:t>
            </a:r>
            <a:r>
              <a:rPr lang="en" sz="1350">
                <a:solidFill>
                  <a:srgbClr val="333333"/>
                </a:solidFill>
                <a:highlight>
                  <a:srgbClr val="FFFFFF"/>
                </a:highlight>
              </a:rPr>
              <a:t> and </a:t>
            </a:r>
            <a:r>
              <a:rPr lang="en" sz="1350" b="1">
                <a:solidFill>
                  <a:srgbClr val="333333"/>
                </a:solidFill>
                <a:highlight>
                  <a:srgbClr val="FFFFFF"/>
                </a:highlight>
              </a:rPr>
              <a:t>smart contract</a:t>
            </a:r>
            <a:r>
              <a:rPr lang="en" sz="1350">
                <a:solidFill>
                  <a:srgbClr val="333333"/>
                </a:solidFill>
                <a:highlight>
                  <a:srgbClr val="FFFFFF"/>
                </a:highlight>
              </a:rPr>
              <a:t> with </a:t>
            </a:r>
            <a:r>
              <a:rPr lang="en" sz="1350" b="1">
                <a:solidFill>
                  <a:srgbClr val="333333"/>
                </a:solidFill>
                <a:highlight>
                  <a:srgbClr val="FFFFFF"/>
                </a:highlight>
              </a:rPr>
              <a:t>deep learning</a:t>
            </a:r>
            <a:r>
              <a:rPr lang="en" sz="1350">
                <a:solidFill>
                  <a:srgbClr val="333333"/>
                </a:solidFill>
                <a:highlight>
                  <a:srgbClr val="FFFFFF"/>
                </a:highlight>
              </a:rPr>
              <a:t> (DL) techniques to design a novel </a:t>
            </a:r>
            <a:r>
              <a:rPr lang="en" sz="1350" b="1">
                <a:solidFill>
                  <a:srgbClr val="333333"/>
                </a:solidFill>
                <a:highlight>
                  <a:srgbClr val="FFFFFF"/>
                </a:highlight>
              </a:rPr>
              <a:t>secure and efficient data sharing framework</a:t>
            </a:r>
            <a:r>
              <a:rPr lang="en" sz="1350">
                <a:solidFill>
                  <a:srgbClr val="333333"/>
                </a:solidFill>
                <a:highlight>
                  <a:srgbClr val="FFFFFF"/>
                </a:highlight>
              </a:rPr>
              <a:t> named PBDL</a:t>
            </a:r>
            <a:endParaRPr sz="1350">
              <a:solidFill>
                <a:srgbClr val="333333"/>
              </a:solidFill>
              <a:highlight>
                <a:srgbClr val="FFFFFF"/>
              </a:highlight>
            </a:endParaRPr>
          </a:p>
          <a:p>
            <a:pPr marL="0" lvl="0" indent="0" algn="l" rtl="0">
              <a:spcBef>
                <a:spcPts val="1200"/>
              </a:spcBef>
              <a:spcAft>
                <a:spcPts val="0"/>
              </a:spcAft>
              <a:buClr>
                <a:schemeClr val="dk1"/>
              </a:buClr>
              <a:buSzPts val="1100"/>
              <a:buFont typeface="Arial"/>
              <a:buNone/>
            </a:pPr>
            <a:r>
              <a:rPr lang="en" sz="1350">
                <a:solidFill>
                  <a:srgbClr val="333333"/>
                </a:solidFill>
                <a:highlight>
                  <a:srgbClr val="FFFFFF"/>
                </a:highlight>
              </a:rPr>
              <a:t>PBDL first has a </a:t>
            </a:r>
            <a:r>
              <a:rPr lang="en" sz="1350" b="1">
                <a:solidFill>
                  <a:srgbClr val="333333"/>
                </a:solidFill>
                <a:highlight>
                  <a:srgbClr val="FFFFFF"/>
                </a:highlight>
              </a:rPr>
              <a:t>blockchain scheme to register</a:t>
            </a:r>
            <a:r>
              <a:rPr lang="en" sz="1350">
                <a:solidFill>
                  <a:srgbClr val="333333"/>
                </a:solidFill>
                <a:highlight>
                  <a:srgbClr val="FFFFFF"/>
                </a:highlight>
              </a:rPr>
              <a:t>, </a:t>
            </a:r>
            <a:r>
              <a:rPr lang="en" sz="1350" b="1">
                <a:solidFill>
                  <a:srgbClr val="333333"/>
                </a:solidFill>
                <a:highlight>
                  <a:srgbClr val="FFFFFF"/>
                </a:highlight>
              </a:rPr>
              <a:t>verify </a:t>
            </a:r>
            <a:r>
              <a:rPr lang="en" sz="1350">
                <a:solidFill>
                  <a:srgbClr val="333333"/>
                </a:solidFill>
                <a:highlight>
                  <a:srgbClr val="FFFFFF"/>
                </a:highlight>
              </a:rPr>
              <a:t>(using </a:t>
            </a:r>
            <a:r>
              <a:rPr lang="en" sz="1350" b="1">
                <a:solidFill>
                  <a:srgbClr val="333333"/>
                </a:solidFill>
                <a:highlight>
                  <a:srgbClr val="FFFFFF"/>
                </a:highlight>
              </a:rPr>
              <a:t>zero-knowledge proof</a:t>
            </a:r>
            <a:r>
              <a:rPr lang="en" sz="1350">
                <a:solidFill>
                  <a:srgbClr val="333333"/>
                </a:solidFill>
                <a:highlight>
                  <a:srgbClr val="FFFFFF"/>
                </a:highlight>
              </a:rPr>
              <a:t>), and </a:t>
            </a:r>
            <a:r>
              <a:rPr lang="en" sz="1350" b="1">
                <a:solidFill>
                  <a:srgbClr val="333333"/>
                </a:solidFill>
                <a:highlight>
                  <a:srgbClr val="FFFFFF"/>
                </a:highlight>
              </a:rPr>
              <a:t>validate </a:t>
            </a:r>
            <a:r>
              <a:rPr lang="en" sz="1350">
                <a:solidFill>
                  <a:srgbClr val="333333"/>
                </a:solidFill>
                <a:highlight>
                  <a:srgbClr val="FFFFFF"/>
                </a:highlight>
              </a:rPr>
              <a:t>the communicating entities using the </a:t>
            </a:r>
            <a:r>
              <a:rPr lang="en" sz="1350" b="1">
                <a:solidFill>
                  <a:srgbClr val="333333"/>
                </a:solidFill>
                <a:highlight>
                  <a:srgbClr val="FFFFFF"/>
                </a:highlight>
              </a:rPr>
              <a:t>smart contract-based consensus mechanism</a:t>
            </a:r>
            <a:r>
              <a:rPr lang="en" sz="1350">
                <a:solidFill>
                  <a:srgbClr val="333333"/>
                </a:solidFill>
                <a:highlight>
                  <a:srgbClr val="FFFFFF"/>
                </a:highlight>
              </a:rPr>
              <a:t>.</a:t>
            </a:r>
            <a:endParaRPr sz="1350">
              <a:solidFill>
                <a:srgbClr val="333333"/>
              </a:solidFill>
              <a:highlight>
                <a:srgbClr val="FFFFFF"/>
              </a:highlight>
            </a:endParaRPr>
          </a:p>
          <a:p>
            <a:pPr marL="0" lvl="0" indent="0" algn="l" rtl="0">
              <a:spcBef>
                <a:spcPts val="1200"/>
              </a:spcBef>
              <a:spcAft>
                <a:spcPts val="0"/>
              </a:spcAft>
              <a:buClr>
                <a:schemeClr val="dk1"/>
              </a:buClr>
              <a:buSzPts val="1100"/>
              <a:buFont typeface="Arial"/>
              <a:buNone/>
            </a:pPr>
            <a:r>
              <a:rPr lang="en" sz="1350">
                <a:solidFill>
                  <a:srgbClr val="333333"/>
                </a:solidFill>
                <a:highlight>
                  <a:srgbClr val="FFFFFF"/>
                </a:highlight>
              </a:rPr>
              <a:t>Second, the authenticated data are used to propose a novel DL scheme that combines stacked sparse variational autoencoder (SSVAE) with self-attention-based bidirectional long short term memory (SA-BiLSTM).</a:t>
            </a:r>
            <a:endParaRPr sz="1350">
              <a:solidFill>
                <a:srgbClr val="333333"/>
              </a:solidFill>
              <a:highlight>
                <a:srgbClr val="FFFFFF"/>
              </a:highlight>
            </a:endParaRPr>
          </a:p>
          <a:p>
            <a:pPr marL="0" lvl="0" indent="0" algn="l" rtl="0">
              <a:spcBef>
                <a:spcPts val="1200"/>
              </a:spcBef>
              <a:spcAft>
                <a:spcPts val="1200"/>
              </a:spcAft>
              <a:buClr>
                <a:schemeClr val="dk1"/>
              </a:buClr>
              <a:buSzPts val="1100"/>
              <a:buFont typeface="Arial"/>
              <a:buNone/>
            </a:pPr>
            <a:r>
              <a:rPr lang="en" sz="1350">
                <a:solidFill>
                  <a:srgbClr val="333333"/>
                </a:solidFill>
                <a:highlight>
                  <a:srgbClr val="FFFFFF"/>
                </a:highlight>
              </a:rPr>
              <a:t>In this scheme, </a:t>
            </a:r>
            <a:r>
              <a:rPr lang="en" sz="1350" b="1">
                <a:solidFill>
                  <a:srgbClr val="333333"/>
                </a:solidFill>
                <a:highlight>
                  <a:srgbClr val="FFFFFF"/>
                </a:highlight>
              </a:rPr>
              <a:t>SSVAE encodes or transforms the healthcare data into new format</a:t>
            </a:r>
            <a:r>
              <a:rPr lang="en" sz="1350">
                <a:solidFill>
                  <a:srgbClr val="333333"/>
                </a:solidFill>
                <a:highlight>
                  <a:srgbClr val="FFFFFF"/>
                </a:highlight>
              </a:rPr>
              <a:t>, and </a:t>
            </a:r>
            <a:r>
              <a:rPr lang="en" sz="1350" b="1">
                <a:solidFill>
                  <a:srgbClr val="333333"/>
                </a:solidFill>
                <a:highlight>
                  <a:srgbClr val="FFFFFF"/>
                </a:highlight>
              </a:rPr>
              <a:t>SA-BiLSTM</a:t>
            </a:r>
            <a:r>
              <a:rPr lang="en" sz="1350">
                <a:solidFill>
                  <a:srgbClr val="333333"/>
                </a:solidFill>
                <a:highlight>
                  <a:srgbClr val="FFFFFF"/>
                </a:highlight>
              </a:rPr>
              <a:t> </a:t>
            </a:r>
            <a:r>
              <a:rPr lang="en" sz="1350" b="1">
                <a:solidFill>
                  <a:srgbClr val="333333"/>
                </a:solidFill>
                <a:highlight>
                  <a:srgbClr val="FFFFFF"/>
                </a:highlight>
              </a:rPr>
              <a:t>identifies and improves</a:t>
            </a:r>
            <a:r>
              <a:rPr lang="en" sz="1350">
                <a:solidFill>
                  <a:srgbClr val="333333"/>
                </a:solidFill>
                <a:highlight>
                  <a:srgbClr val="FFFFFF"/>
                </a:highlight>
              </a:rPr>
              <a:t> the </a:t>
            </a:r>
            <a:r>
              <a:rPr lang="en" sz="1350" b="1">
                <a:solidFill>
                  <a:srgbClr val="333333"/>
                </a:solidFill>
                <a:highlight>
                  <a:srgbClr val="FFFFFF"/>
                </a:highlight>
              </a:rPr>
              <a:t>attack detection process</a:t>
            </a:r>
            <a:r>
              <a:rPr lang="en" sz="1350">
                <a:solidFill>
                  <a:srgbClr val="333333"/>
                </a:solidFill>
                <a:highlight>
                  <a:srgbClr val="FFFFFF"/>
                </a:highlight>
              </a:rPr>
              <a: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67901"/>
              <a:buFont typeface="Arial"/>
              <a:buNone/>
            </a:pPr>
            <a:r>
              <a:rPr lang="en" sz="1620"/>
              <a:t>Permissioned Blockchain and Deep Learning for Secure and Efficient Data Sharing in Industrial Healthcare Systems, 2022</a:t>
            </a:r>
            <a:endParaRPr/>
          </a:p>
        </p:txBody>
      </p:sp>
      <p:sp>
        <p:nvSpPr>
          <p:cNvPr id="434" name="Google Shape;434;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Experimental Results</a:t>
            </a:r>
            <a:endParaRPr/>
          </a:p>
          <a:p>
            <a:pPr marL="0" lvl="0" indent="0" algn="l" rtl="0">
              <a:spcBef>
                <a:spcPts val="1200"/>
              </a:spcBef>
              <a:spcAft>
                <a:spcPts val="1200"/>
              </a:spcAft>
              <a:buNone/>
            </a:pPr>
            <a:r>
              <a:rPr lang="en" sz="1350">
                <a:solidFill>
                  <a:srgbClr val="333333"/>
                </a:solidFill>
                <a:highlight>
                  <a:srgbClr val="FFFFFF"/>
                </a:highlight>
              </a:rPr>
              <a:t>The security analysis and experimental results using IoT-Botnet and ToN-IoT datasets confirm the superiority of the PBDL framework over existing state-of-the-art techniques.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67901"/>
              <a:buFont typeface="Arial"/>
              <a:buNone/>
            </a:pPr>
            <a:r>
              <a:rPr lang="en" sz="1620"/>
              <a:t>Permissioned Blockchain and Deep Learning for Secure and Efficient Data Sharing in Industrial Healthcare Systems, 2022</a:t>
            </a:r>
            <a:endParaRPr/>
          </a:p>
        </p:txBody>
      </p:sp>
      <p:sp>
        <p:nvSpPr>
          <p:cNvPr id="440" name="Google Shape;440;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System Architecture</a:t>
            </a:r>
            <a:endParaRPr/>
          </a:p>
        </p:txBody>
      </p:sp>
      <p:pic>
        <p:nvPicPr>
          <p:cNvPr id="441" name="Google Shape;441;p75"/>
          <p:cNvPicPr preferRelativeResize="0"/>
          <p:nvPr/>
        </p:nvPicPr>
        <p:blipFill>
          <a:blip r:embed="rId3">
            <a:alphaModFix/>
          </a:blip>
          <a:stretch>
            <a:fillRect/>
          </a:stretch>
        </p:blipFill>
        <p:spPr>
          <a:xfrm>
            <a:off x="1580625" y="1533475"/>
            <a:ext cx="5039375" cy="36100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62857"/>
              <a:buFont typeface="Arial"/>
              <a:buNone/>
            </a:pPr>
            <a:r>
              <a:rPr lang="en" sz="1750" b="1">
                <a:solidFill>
                  <a:srgbClr val="333333"/>
                </a:solidFill>
                <a:highlight>
                  <a:srgbClr val="FFFFFF"/>
                </a:highlight>
              </a:rPr>
              <a:t>Paper 09: Traceable Revocable Anonymous Registration Scheme with Zero-knowledge Proof on Blockchain</a:t>
            </a:r>
            <a:endParaRPr sz="1750" b="1">
              <a:solidFill>
                <a:srgbClr val="333333"/>
              </a:solidFill>
              <a:highlight>
                <a:srgbClr val="FFFFFF"/>
              </a:highlight>
            </a:endParaRPr>
          </a:p>
          <a:p>
            <a:pPr marL="0" lvl="0" indent="0" algn="l" rtl="0">
              <a:spcBef>
                <a:spcPts val="0"/>
              </a:spcBef>
              <a:spcAft>
                <a:spcPts val="0"/>
              </a:spcAft>
              <a:buNone/>
            </a:pPr>
            <a:endParaRPr/>
          </a:p>
        </p:txBody>
      </p:sp>
      <p:sp>
        <p:nvSpPr>
          <p:cNvPr id="447" name="Google Shape;447;p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Article 01: Facebook ML Fake Accounts </a:t>
            </a:r>
            <a:endParaRPr/>
          </a:p>
        </p:txBody>
      </p:sp>
      <p:sp>
        <p:nvSpPr>
          <p:cNvPr id="453" name="Google Shape;453;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Clr>
                <a:schemeClr val="dk1"/>
              </a:buClr>
              <a:buSzPct val="75862"/>
              <a:buFont typeface="Arial"/>
              <a:buNone/>
            </a:pPr>
            <a:r>
              <a:rPr lang="en" sz="1450">
                <a:solidFill>
                  <a:srgbClr val="1F1F1F"/>
                </a:solidFill>
                <a:highlight>
                  <a:srgbClr val="FFFFFF"/>
                </a:highlight>
              </a:rPr>
              <a:t>It (Facebook) blocks millions of attempts to create accounts every day, says Gharbaoui, using a machine learning model that is designed to very quickly process a high volume of information and make rapid decisions. Facebook won't describe the precise features that could lead to blocked signups, arguing that to do so would provide bad actors with too much information, but factors like the IP address of the request and the volume from that location are the kinds of information that are likely to be considered, among others.</a:t>
            </a:r>
            <a:endParaRPr sz="1450">
              <a:solidFill>
                <a:srgbClr val="1F1F1F"/>
              </a:solidFill>
              <a:highlight>
                <a:srgbClr val="FFFFFF"/>
              </a:highlight>
            </a:endParaRPr>
          </a:p>
          <a:p>
            <a:pPr marL="0" lvl="0" indent="0" algn="l" rtl="0">
              <a:spcBef>
                <a:spcPts val="0"/>
              </a:spcBef>
              <a:spcAft>
                <a:spcPts val="0"/>
              </a:spcAft>
              <a:buClr>
                <a:schemeClr val="dk1"/>
              </a:buClr>
              <a:buSzPct val="75862"/>
              <a:buFont typeface="Arial"/>
              <a:buNone/>
            </a:pPr>
            <a:endParaRPr sz="1450">
              <a:solidFill>
                <a:srgbClr val="1F1F1F"/>
              </a:solidFill>
              <a:highlight>
                <a:srgbClr val="FFFFFF"/>
              </a:highlight>
            </a:endParaRPr>
          </a:p>
          <a:p>
            <a:pPr marL="0" lvl="0" indent="0" algn="l" rtl="0">
              <a:spcBef>
                <a:spcPts val="0"/>
              </a:spcBef>
              <a:spcAft>
                <a:spcPts val="0"/>
              </a:spcAft>
              <a:buClr>
                <a:schemeClr val="dk1"/>
              </a:buClr>
              <a:buSzPct val="75862"/>
              <a:buFont typeface="Arial"/>
              <a:buNone/>
            </a:pPr>
            <a:r>
              <a:rPr lang="en" sz="1450">
                <a:solidFill>
                  <a:srgbClr val="1F1F1F"/>
                </a:solidFill>
                <a:highlight>
                  <a:srgbClr val="FFFFFF"/>
                </a:highlight>
              </a:rPr>
              <a:t>the quality of fake accounts on social media platforms has improved dramatically in recent years.</a:t>
            </a:r>
            <a:endParaRPr sz="1450">
              <a:solidFill>
                <a:srgbClr val="1F1F1F"/>
              </a:solidFill>
              <a:highlight>
                <a:srgbClr val="FFFFFF"/>
              </a:highlight>
            </a:endParaRPr>
          </a:p>
          <a:p>
            <a:pPr marL="0" lvl="0" indent="0" algn="l" rtl="0">
              <a:spcBef>
                <a:spcPts val="0"/>
              </a:spcBef>
              <a:spcAft>
                <a:spcPts val="0"/>
              </a:spcAft>
              <a:buClr>
                <a:schemeClr val="dk1"/>
              </a:buClr>
              <a:buSzPct val="75862"/>
              <a:buFont typeface="Arial"/>
              <a:buNone/>
            </a:pPr>
            <a:endParaRPr sz="1450">
              <a:solidFill>
                <a:srgbClr val="1F1F1F"/>
              </a:solidFill>
              <a:highlight>
                <a:srgbClr val="FFFFFF"/>
              </a:highlight>
            </a:endParaRPr>
          </a:p>
          <a:p>
            <a:pPr marL="0" lvl="0" indent="0" algn="l" rtl="0">
              <a:spcBef>
                <a:spcPts val="0"/>
              </a:spcBef>
              <a:spcAft>
                <a:spcPts val="0"/>
              </a:spcAft>
              <a:buClr>
                <a:schemeClr val="dk1"/>
              </a:buClr>
              <a:buSzPct val="75862"/>
              <a:buFont typeface="Arial"/>
              <a:buNone/>
            </a:pPr>
            <a:r>
              <a:rPr lang="en" sz="1450">
                <a:solidFill>
                  <a:srgbClr val="1F1F1F"/>
                </a:solidFill>
                <a:highlight>
                  <a:srgbClr val="FFFFFF"/>
                </a:highlight>
              </a:rPr>
              <a:t>Today's more advanced approaches to fake account creation use machine learning to generate increasingly realistic profiles, said Shuman Ghosemajumder, global head of artificial intelligence systems at F5 Networks. They are able to create convincing-sounding names and biographies, and even entirely synthetic images that are almost impossible to discern from genuine photographs of real humans.</a:t>
            </a:r>
            <a:endParaRPr sz="1450">
              <a:solidFill>
                <a:srgbClr val="1F1F1F"/>
              </a:solidFill>
              <a:highlight>
                <a:srgbClr val="FFFFFF"/>
              </a:highlight>
            </a:endParaRPr>
          </a:p>
          <a:p>
            <a:pPr marL="0" lvl="0" indent="0" algn="l" rtl="0">
              <a:spcBef>
                <a:spcPts val="0"/>
              </a:spcBef>
              <a:spcAft>
                <a:spcPts val="0"/>
              </a:spcAft>
              <a:buClr>
                <a:schemeClr val="dk1"/>
              </a:buClr>
              <a:buSzPct val="75862"/>
              <a:buFont typeface="Arial"/>
              <a:buNone/>
            </a:pPr>
            <a:endParaRPr sz="1450">
              <a:solidFill>
                <a:srgbClr val="1F1F1F"/>
              </a:solidFill>
              <a:highlight>
                <a:srgbClr val="FFFFFF"/>
              </a:highlight>
            </a:endParaRPr>
          </a:p>
          <a:p>
            <a:pPr marL="0" lvl="0" indent="0" algn="l" rtl="0">
              <a:spcBef>
                <a:spcPts val="0"/>
              </a:spcBef>
              <a:spcAft>
                <a:spcPts val="0"/>
              </a:spcAft>
              <a:buClr>
                <a:schemeClr val="dk1"/>
              </a:buClr>
              <a:buSzPct val="75862"/>
              <a:buFont typeface="Arial"/>
              <a:buNone/>
            </a:pPr>
            <a:r>
              <a:rPr lang="en" sz="1450">
                <a:solidFill>
                  <a:srgbClr val="1F1F1F"/>
                </a:solidFill>
                <a:highlight>
                  <a:srgbClr val="FFFFFF"/>
                </a:highlight>
              </a:rPr>
              <a:t>Currently, 20,000 are used for DEC's decision-making.</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ZKP: With Example</a:t>
            </a:r>
            <a:endParaRPr/>
          </a:p>
        </p:txBody>
      </p:sp>
      <p:sp>
        <p:nvSpPr>
          <p:cNvPr id="459" name="Google Shape;459;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450" u="sng">
                <a:solidFill>
                  <a:srgbClr val="1155CC"/>
                </a:solidFill>
                <a:highlight>
                  <a:srgbClr val="FFFFFF"/>
                </a:highlight>
                <a:hlinkClick r:id="rId3">
                  <a:extLst>
                    <a:ext uri="{A12FA001-AC4F-418D-AE19-62706E023703}">
                      <ahyp:hlinkClr xmlns:ahyp="http://schemas.microsoft.com/office/drawing/2018/hyperlinkcolor" val="tx"/>
                    </a:ext>
                  </a:extLst>
                </a:hlinkClick>
              </a:rPr>
              <a:t>https://blog.goodaudience.com/understanding-zero-knowledge-proofs-through-simple-examples-df673f796d99</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Blockchain Video</a:t>
            </a:r>
            <a:endParaRPr/>
          </a:p>
        </p:txBody>
      </p:sp>
      <p:sp>
        <p:nvSpPr>
          <p:cNvPr id="465" name="Google Shape;465;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100">
                <a:solidFill>
                  <a:schemeClr val="dk1"/>
                </a:solidFill>
              </a:rPr>
              <a:t>Blockchain 101, part 1</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u="sng">
                <a:solidFill>
                  <a:srgbClr val="1155CC"/>
                </a:solidFill>
                <a:hlinkClick r:id="rId3">
                  <a:extLst>
                    <a:ext uri="{A12FA001-AC4F-418D-AE19-62706E023703}">
                      <ahyp:hlinkClr xmlns:ahyp="http://schemas.microsoft.com/office/drawing/2018/hyperlinkcolor" val="tx"/>
                    </a:ext>
                  </a:extLst>
                </a:hlinkClick>
              </a:rPr>
              <a:t>https://www.youtube.com/watch?v=_160oMzblY8</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Blockchain 101, part 2</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u="sng">
                <a:solidFill>
                  <a:srgbClr val="1155CC"/>
                </a:solidFill>
                <a:hlinkClick r:id="rId4">
                  <a:extLst>
                    <a:ext uri="{A12FA001-AC4F-418D-AE19-62706E023703}">
                      <ahyp:hlinkClr xmlns:ahyp="http://schemas.microsoft.com/office/drawing/2018/hyperlinkcolor" val="tx"/>
                    </a:ext>
                  </a:extLst>
                </a:hlinkClick>
              </a:rPr>
              <a:t>https://www.youtube.com/watch?v=xIDL_akeras</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How does blockchain work</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u="sng">
                <a:solidFill>
                  <a:srgbClr val="1155CC"/>
                </a:solidFill>
                <a:hlinkClick r:id="rId5">
                  <a:extLst>
                    <a:ext uri="{A12FA001-AC4F-418D-AE19-62706E023703}">
                      <ahyp:hlinkClr xmlns:ahyp="http://schemas.microsoft.com/office/drawing/2018/hyperlinkcolor" val="tx"/>
                    </a:ext>
                  </a:extLst>
                </a:hlinkClick>
              </a:rPr>
              <a:t>https://www.youtube.com/watch?v=SSo_EIwHSd4</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TED Talk</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u="sng">
                <a:solidFill>
                  <a:srgbClr val="1155CC"/>
                </a:solidFill>
                <a:hlinkClick r:id="rId6">
                  <a:extLst>
                    <a:ext uri="{A12FA001-AC4F-418D-AE19-62706E023703}">
                      <ahyp:hlinkClr xmlns:ahyp="http://schemas.microsoft.com/office/drawing/2018/hyperlinkcolor" val="tx"/>
                    </a:ext>
                  </a:extLst>
                </a:hlinkClick>
              </a:rPr>
              <a:t>https://www.youtube.com/watch?v=k53LUZxUF50</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99Bitcoins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u="sng">
                <a:solidFill>
                  <a:srgbClr val="1155CC"/>
                </a:solidFill>
                <a:hlinkClick r:id="rId7">
                  <a:extLst>
                    <a:ext uri="{A12FA001-AC4F-418D-AE19-62706E023703}">
                      <ahyp:hlinkClr xmlns:ahyp="http://schemas.microsoft.com/office/drawing/2018/hyperlinkcolor" val="tx"/>
                    </a:ext>
                  </a:extLst>
                </a:hlinkClick>
              </a:rPr>
              <a:t>https://www.youtube.com/watch?v=2yJqjTiwpxM</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6EA2-2E52-22C6-726B-8E41B69DC76B}"/>
              </a:ext>
            </a:extLst>
          </p:cNvPr>
          <p:cNvSpPr>
            <a:spLocks noGrp="1"/>
          </p:cNvSpPr>
          <p:nvPr>
            <p:ph type="title"/>
          </p:nvPr>
        </p:nvSpPr>
        <p:spPr/>
        <p:txBody>
          <a:bodyPr>
            <a:normAutofit fontScale="90000"/>
          </a:bodyPr>
          <a:lstStyle/>
          <a:p>
            <a:r>
              <a:rPr lang="en-US" dirty="0"/>
              <a:t>2018 Papers</a:t>
            </a:r>
          </a:p>
        </p:txBody>
      </p:sp>
      <p:sp>
        <p:nvSpPr>
          <p:cNvPr id="3" name="Text Placeholder 2">
            <a:extLst>
              <a:ext uri="{FF2B5EF4-FFF2-40B4-BE49-F238E27FC236}">
                <a16:creationId xmlns:a16="http://schemas.microsoft.com/office/drawing/2014/main" id="{DD7CB4C8-13A7-433A-8C5D-DF5F358FC0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646582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839E5-C172-A19E-8762-4EEBD76FF789}"/>
              </a:ext>
            </a:extLst>
          </p:cNvPr>
          <p:cNvSpPr>
            <a:spLocks noGrp="1"/>
          </p:cNvSpPr>
          <p:nvPr>
            <p:ph type="title"/>
          </p:nvPr>
        </p:nvSpPr>
        <p:spPr/>
        <p:txBody>
          <a:bodyPr>
            <a:noAutofit/>
          </a:bodyPr>
          <a:lstStyle/>
          <a:p>
            <a:r>
              <a:rPr lang="en-US" sz="1800" dirty="0"/>
              <a:t>A Survey of How to Use Blockchain to Secure Internet of Things and the Stalker Attack</a:t>
            </a:r>
          </a:p>
        </p:txBody>
      </p:sp>
      <p:sp>
        <p:nvSpPr>
          <p:cNvPr id="3" name="Text Placeholder 2">
            <a:extLst>
              <a:ext uri="{FF2B5EF4-FFF2-40B4-BE49-F238E27FC236}">
                <a16:creationId xmlns:a16="http://schemas.microsoft.com/office/drawing/2014/main" id="{3D50B633-0496-A7BC-BFEF-557EC918E84A}"/>
              </a:ext>
            </a:extLst>
          </p:cNvPr>
          <p:cNvSpPr>
            <a:spLocks noGrp="1"/>
          </p:cNvSpPr>
          <p:nvPr>
            <p:ph type="body" idx="1"/>
          </p:nvPr>
        </p:nvSpPr>
        <p:spPr/>
        <p:txBody>
          <a:bodyPr/>
          <a:lstStyle/>
          <a:p>
            <a:r>
              <a:rPr lang="en-US" dirty="0"/>
              <a:t>Journal: Security and Network Communication (SNC)</a:t>
            </a:r>
          </a:p>
        </p:txBody>
      </p:sp>
    </p:spTree>
    <p:extLst>
      <p:ext uri="{BB962C8B-B14F-4D97-AF65-F5344CB8AC3E}">
        <p14:creationId xmlns:p14="http://schemas.microsoft.com/office/powerpoint/2010/main" val="1441688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Prover and Verifier</a:t>
            </a:r>
            <a:endParaRPr/>
          </a:p>
        </p:txBody>
      </p:sp>
      <p:sp>
        <p:nvSpPr>
          <p:cNvPr id="91" name="Google Shape;91;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solidFill>
                  <a:srgbClr val="1F1F1F"/>
                </a:solidFill>
              </a:rPr>
              <a:t>In zero-knowledge proofs, the basic roles are the prover and verifier. The prover must prove they know the secret. The verifier must be able to verify the prover is telling the truth. </a:t>
            </a:r>
            <a:endParaRPr sz="1600">
              <a:solidFill>
                <a:srgbClr val="1F1F1F"/>
              </a:solidFill>
            </a:endParaRPr>
          </a:p>
          <a:p>
            <a:pPr marL="0" lvl="0" indent="0" algn="l" rtl="0">
              <a:spcBef>
                <a:spcPts val="1200"/>
              </a:spcBef>
              <a:spcAft>
                <a:spcPts val="1200"/>
              </a:spcAft>
              <a:buNone/>
            </a:pPr>
            <a:r>
              <a:rPr lang="en" sz="1600">
                <a:solidFill>
                  <a:srgbClr val="1F1F1F"/>
                </a:solidFill>
              </a:rPr>
              <a:t>It works because the verifier asks the prover to do things that can only be done if the prover definitely knows the secret. If the prover is guessing, he or she will eventually be proven wrong by the verifier’s tests. If the secret is known, then the prover will pass the verifiers test every time without a problem. It's like when a bank or institution asks you for letters of a known secret word to verify your identity. You're not telling the bank what's in your bank account, you're merely telling them that you know the sequence of a given word. </a:t>
            </a:r>
            <a:endParaRPr sz="1600">
              <a:solidFill>
                <a:srgbClr val="1F1F1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3748-963C-227E-B1F3-ADF02DB283E0}"/>
              </a:ext>
            </a:extLst>
          </p:cNvPr>
          <p:cNvSpPr>
            <a:spLocks noGrp="1"/>
          </p:cNvSpPr>
          <p:nvPr>
            <p:ph type="title"/>
          </p:nvPr>
        </p:nvSpPr>
        <p:spPr/>
        <p:txBody>
          <a:bodyPr>
            <a:normAutofit fontScale="90000"/>
          </a:bodyPr>
          <a:lstStyle/>
          <a:p>
            <a:r>
              <a:rPr lang="en-US" dirty="0"/>
              <a:t>2019 Papers</a:t>
            </a:r>
          </a:p>
        </p:txBody>
      </p:sp>
      <p:sp>
        <p:nvSpPr>
          <p:cNvPr id="3" name="Text Placeholder 2">
            <a:extLst>
              <a:ext uri="{FF2B5EF4-FFF2-40B4-BE49-F238E27FC236}">
                <a16:creationId xmlns:a16="http://schemas.microsoft.com/office/drawing/2014/main" id="{8093562B-91F4-D013-F29F-4A6B80DE9E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977962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0F1AF-AA8D-D7EE-7A0A-A2ED5744BA75}"/>
              </a:ext>
            </a:extLst>
          </p:cNvPr>
          <p:cNvSpPr>
            <a:spLocks noGrp="1"/>
          </p:cNvSpPr>
          <p:nvPr>
            <p:ph type="title"/>
          </p:nvPr>
        </p:nvSpPr>
        <p:spPr/>
        <p:txBody>
          <a:bodyPr>
            <a:noAutofit/>
          </a:bodyPr>
          <a:lstStyle/>
          <a:p>
            <a:r>
              <a:rPr lang="en-US" sz="1800" dirty="0"/>
              <a:t>2019 Applications of Blockchain Technology in Medicine and Healthcare Challenges and Future Perspectives</a:t>
            </a:r>
          </a:p>
        </p:txBody>
      </p:sp>
      <p:sp>
        <p:nvSpPr>
          <p:cNvPr id="3" name="Text Placeholder 2">
            <a:extLst>
              <a:ext uri="{FF2B5EF4-FFF2-40B4-BE49-F238E27FC236}">
                <a16:creationId xmlns:a16="http://schemas.microsoft.com/office/drawing/2014/main" id="{6E861404-1740-12A1-681F-B9603174921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81407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E4ACE-EA8C-0E09-FE82-8F5B47330F7C}"/>
              </a:ext>
            </a:extLst>
          </p:cNvPr>
          <p:cNvSpPr>
            <a:spLocks noGrp="1"/>
          </p:cNvSpPr>
          <p:nvPr>
            <p:ph type="title"/>
          </p:nvPr>
        </p:nvSpPr>
        <p:spPr/>
        <p:txBody>
          <a:bodyPr>
            <a:normAutofit/>
          </a:bodyPr>
          <a:lstStyle/>
          <a:p>
            <a:r>
              <a:rPr lang="en-US" sz="1800" dirty="0"/>
              <a:t>2019 Blockchain Implementation in Health Care Protocol for a Systematic Review</a:t>
            </a:r>
          </a:p>
        </p:txBody>
      </p:sp>
      <p:sp>
        <p:nvSpPr>
          <p:cNvPr id="3" name="Text Placeholder 2">
            <a:extLst>
              <a:ext uri="{FF2B5EF4-FFF2-40B4-BE49-F238E27FC236}">
                <a16:creationId xmlns:a16="http://schemas.microsoft.com/office/drawing/2014/main" id="{076D8412-E917-6856-E758-E306E0E14D1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648305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50CA9-7820-0227-F0AD-4F7E4FD86E5E}"/>
              </a:ext>
            </a:extLst>
          </p:cNvPr>
          <p:cNvSpPr>
            <a:spLocks noGrp="1"/>
          </p:cNvSpPr>
          <p:nvPr>
            <p:ph type="title"/>
          </p:nvPr>
        </p:nvSpPr>
        <p:spPr/>
        <p:txBody>
          <a:bodyPr>
            <a:noAutofit/>
          </a:bodyPr>
          <a:lstStyle/>
          <a:p>
            <a:r>
              <a:rPr lang="en-US" sz="1800" dirty="0"/>
              <a:t>2019 Blockchain Technology in Healthcare A Comprehensive Review and Directions for Future Research.pdf</a:t>
            </a:r>
          </a:p>
        </p:txBody>
      </p:sp>
      <p:sp>
        <p:nvSpPr>
          <p:cNvPr id="3" name="Text Placeholder 2">
            <a:extLst>
              <a:ext uri="{FF2B5EF4-FFF2-40B4-BE49-F238E27FC236}">
                <a16:creationId xmlns:a16="http://schemas.microsoft.com/office/drawing/2014/main" id="{1156CA81-024B-DE1B-4011-DB71959AFC3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538383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E873-C2D1-3BBC-205D-B71E05A06493}"/>
              </a:ext>
            </a:extLst>
          </p:cNvPr>
          <p:cNvSpPr>
            <a:spLocks noGrp="1"/>
          </p:cNvSpPr>
          <p:nvPr>
            <p:ph type="title"/>
          </p:nvPr>
        </p:nvSpPr>
        <p:spPr/>
        <p:txBody>
          <a:bodyPr>
            <a:normAutofit/>
          </a:bodyPr>
          <a:lstStyle/>
          <a:p>
            <a:r>
              <a:rPr lang="en-US" sz="1800" dirty="0"/>
              <a:t>2019 Blockchain-Based Applications in Education A Systematic Review</a:t>
            </a:r>
          </a:p>
        </p:txBody>
      </p:sp>
      <p:sp>
        <p:nvSpPr>
          <p:cNvPr id="3" name="Text Placeholder 2">
            <a:extLst>
              <a:ext uri="{FF2B5EF4-FFF2-40B4-BE49-F238E27FC236}">
                <a16:creationId xmlns:a16="http://schemas.microsoft.com/office/drawing/2014/main" id="{C9A41DA5-B4EF-0620-786E-F4BA6FFF6F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015012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2ABC3-BFEB-68FC-C4CE-5413666165B7}"/>
              </a:ext>
            </a:extLst>
          </p:cNvPr>
          <p:cNvSpPr>
            <a:spLocks noGrp="1"/>
          </p:cNvSpPr>
          <p:nvPr>
            <p:ph type="title"/>
          </p:nvPr>
        </p:nvSpPr>
        <p:spPr/>
        <p:txBody>
          <a:bodyPr>
            <a:noAutofit/>
          </a:bodyPr>
          <a:lstStyle/>
          <a:p>
            <a:r>
              <a:rPr lang="en-US" sz="1800" dirty="0"/>
              <a:t>2019 Blockchain-Enabled </a:t>
            </a:r>
            <a:r>
              <a:rPr lang="en-US" sz="1800" dirty="0" err="1"/>
              <a:t>iWellChain</a:t>
            </a:r>
            <a:r>
              <a:rPr lang="en-US" sz="1800" dirty="0"/>
              <a:t> Framework Integration With the National Medical Referral System Development and Usability</a:t>
            </a:r>
          </a:p>
        </p:txBody>
      </p:sp>
      <p:sp>
        <p:nvSpPr>
          <p:cNvPr id="3" name="Text Placeholder 2">
            <a:extLst>
              <a:ext uri="{FF2B5EF4-FFF2-40B4-BE49-F238E27FC236}">
                <a16:creationId xmlns:a16="http://schemas.microsoft.com/office/drawing/2014/main" id="{EB84C15C-E722-67A7-129F-FFDD64AE600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457769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3D2-8CFC-F1AD-5F8A-1A23DC403C9A}"/>
              </a:ext>
            </a:extLst>
          </p:cNvPr>
          <p:cNvSpPr>
            <a:spLocks noGrp="1"/>
          </p:cNvSpPr>
          <p:nvPr>
            <p:ph type="title"/>
          </p:nvPr>
        </p:nvSpPr>
        <p:spPr/>
        <p:txBody>
          <a:bodyPr>
            <a:noAutofit/>
          </a:bodyPr>
          <a:lstStyle/>
          <a:p>
            <a:r>
              <a:rPr lang="en-US" sz="1800" dirty="0"/>
              <a:t>2019A_Secure_Healthcare_System_Design_Framework_using_Blockchain_Technology</a:t>
            </a:r>
          </a:p>
        </p:txBody>
      </p:sp>
      <p:sp>
        <p:nvSpPr>
          <p:cNvPr id="3" name="Text Placeholder 2">
            <a:extLst>
              <a:ext uri="{FF2B5EF4-FFF2-40B4-BE49-F238E27FC236}">
                <a16:creationId xmlns:a16="http://schemas.microsoft.com/office/drawing/2014/main" id="{E24CC78E-67D2-DC86-5D8D-8F6D41244EE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674360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6B6B-5C39-414B-B9E4-112C5BC8E560}"/>
              </a:ext>
            </a:extLst>
          </p:cNvPr>
          <p:cNvSpPr>
            <a:spLocks noGrp="1"/>
          </p:cNvSpPr>
          <p:nvPr>
            <p:ph type="title"/>
          </p:nvPr>
        </p:nvSpPr>
        <p:spPr/>
        <p:txBody>
          <a:bodyPr>
            <a:normAutofit/>
          </a:bodyPr>
          <a:lstStyle/>
          <a:p>
            <a:r>
              <a:rPr lang="en-US" sz="1800" dirty="0"/>
              <a:t>2020.1 A Blockchain-Based Smart Contract System for Healthcare Management</a:t>
            </a:r>
          </a:p>
        </p:txBody>
      </p:sp>
      <p:sp>
        <p:nvSpPr>
          <p:cNvPr id="3" name="Text Placeholder 2">
            <a:extLst>
              <a:ext uri="{FF2B5EF4-FFF2-40B4-BE49-F238E27FC236}">
                <a16:creationId xmlns:a16="http://schemas.microsoft.com/office/drawing/2014/main" id="{BB6B369E-2AF9-4F6C-8ABD-857E7DDAA79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00593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74366-286B-4C79-A35F-06EF4434C158}"/>
              </a:ext>
            </a:extLst>
          </p:cNvPr>
          <p:cNvSpPr>
            <a:spLocks noGrp="1"/>
          </p:cNvSpPr>
          <p:nvPr>
            <p:ph type="title"/>
          </p:nvPr>
        </p:nvSpPr>
        <p:spPr/>
        <p:txBody>
          <a:bodyPr>
            <a:noAutofit/>
          </a:bodyPr>
          <a:lstStyle/>
          <a:p>
            <a:r>
              <a:rPr lang="en-US" sz="1800" dirty="0"/>
              <a:t>2021.1 A Hyperledger Fabric-Based System Framework for Healthcare Data Management</a:t>
            </a:r>
          </a:p>
        </p:txBody>
      </p:sp>
      <p:sp>
        <p:nvSpPr>
          <p:cNvPr id="3" name="Text Placeholder 2">
            <a:extLst>
              <a:ext uri="{FF2B5EF4-FFF2-40B4-BE49-F238E27FC236}">
                <a16:creationId xmlns:a16="http://schemas.microsoft.com/office/drawing/2014/main" id="{6F6B7FD1-74B1-4537-BD0D-A720512A6E4F}"/>
              </a:ext>
            </a:extLst>
          </p:cNvPr>
          <p:cNvSpPr>
            <a:spLocks noGrp="1"/>
          </p:cNvSpPr>
          <p:nvPr>
            <p:ph type="body" idx="1"/>
          </p:nvPr>
        </p:nvSpPr>
        <p:spPr/>
        <p:txBody>
          <a:bodyPr/>
          <a:lstStyle/>
          <a:p>
            <a:pPr marL="114300" indent="0">
              <a:buNone/>
            </a:pPr>
            <a:r>
              <a:rPr lang="en-US" dirty="0"/>
              <a:t>2.2 Blockchain</a:t>
            </a:r>
          </a:p>
          <a:p>
            <a:pPr marL="114300" indent="0">
              <a:buNone/>
            </a:pPr>
            <a:r>
              <a:rPr lang="en-US" dirty="0"/>
              <a:t>2.2.1 Blockchain 1.0 – Bitcoin</a:t>
            </a:r>
          </a:p>
          <a:p>
            <a:pPr marL="114300" indent="0">
              <a:buNone/>
            </a:pPr>
            <a:r>
              <a:rPr lang="en-US" dirty="0"/>
              <a:t>2.2.2 Blockchain 2.0 – Smart Contracts</a:t>
            </a:r>
          </a:p>
          <a:p>
            <a:pPr marL="114300" indent="0">
              <a:buNone/>
            </a:pPr>
            <a:r>
              <a:rPr lang="en-US" dirty="0"/>
              <a:t>2.2.3 Hyperledger Fabric</a:t>
            </a:r>
          </a:p>
          <a:p>
            <a:pPr marL="114300" indent="0">
              <a:buNone/>
            </a:pPr>
            <a:r>
              <a:rPr lang="en-US" dirty="0"/>
              <a:t>2.3 </a:t>
            </a:r>
            <a:r>
              <a:rPr lang="en-US" dirty="0" err="1"/>
              <a:t>abc</a:t>
            </a:r>
            <a:endParaRPr lang="en-US" dirty="0"/>
          </a:p>
        </p:txBody>
      </p:sp>
    </p:spTree>
    <p:extLst>
      <p:ext uri="{BB962C8B-B14F-4D97-AF65-F5344CB8AC3E}">
        <p14:creationId xmlns:p14="http://schemas.microsoft.com/office/powerpoint/2010/main" val="30457522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8A4D8-0B4A-406A-9734-BFE6986CF37E}"/>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383D2987-6159-4C22-A2D5-5944740106C5}"/>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12652A48-9000-4A8B-8324-ED54826626EA}"/>
              </a:ext>
            </a:extLst>
          </p:cNvPr>
          <p:cNvPicPr>
            <a:picLocks noChangeAspect="1"/>
          </p:cNvPicPr>
          <p:nvPr/>
        </p:nvPicPr>
        <p:blipFill>
          <a:blip r:embed="rId2"/>
          <a:stretch>
            <a:fillRect/>
          </a:stretch>
        </p:blipFill>
        <p:spPr>
          <a:xfrm>
            <a:off x="656678" y="476284"/>
            <a:ext cx="7830643" cy="4363059"/>
          </a:xfrm>
          <a:prstGeom prst="rect">
            <a:avLst/>
          </a:prstGeom>
        </p:spPr>
      </p:pic>
    </p:spTree>
    <p:extLst>
      <p:ext uri="{BB962C8B-B14F-4D97-AF65-F5344CB8AC3E}">
        <p14:creationId xmlns:p14="http://schemas.microsoft.com/office/powerpoint/2010/main" val="993277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ZKP Properties </a:t>
            </a:r>
            <a:endParaRPr/>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600" b="1">
                <a:solidFill>
                  <a:schemeClr val="dk1"/>
                </a:solidFill>
              </a:rPr>
              <a:t>Completeness</a:t>
            </a:r>
            <a:endParaRPr sz="1600" b="1">
              <a:solidFill>
                <a:schemeClr val="dk1"/>
              </a:solidFill>
            </a:endParaRPr>
          </a:p>
          <a:p>
            <a:pPr marL="0" lvl="0" indent="0" algn="l" rtl="0">
              <a:spcBef>
                <a:spcPts val="1200"/>
              </a:spcBef>
              <a:spcAft>
                <a:spcPts val="0"/>
              </a:spcAft>
              <a:buNone/>
            </a:pPr>
            <a:r>
              <a:rPr lang="en" sz="1600">
                <a:solidFill>
                  <a:schemeClr val="dk1"/>
                </a:solidFill>
              </a:rPr>
              <a:t>if the statement is true, an honest verifier (that is, one following the protocol properly) will be convinced of this fact by an honest prover.</a:t>
            </a:r>
            <a:endParaRPr sz="1600">
              <a:solidFill>
                <a:schemeClr val="dk1"/>
              </a:solidFill>
            </a:endParaRPr>
          </a:p>
          <a:p>
            <a:pPr marL="0" lvl="0" indent="0" algn="l" rtl="0">
              <a:spcBef>
                <a:spcPts val="1200"/>
              </a:spcBef>
              <a:spcAft>
                <a:spcPts val="0"/>
              </a:spcAft>
              <a:buNone/>
            </a:pPr>
            <a:r>
              <a:rPr lang="en" sz="1600" b="1">
                <a:solidFill>
                  <a:schemeClr val="dk1"/>
                </a:solidFill>
              </a:rPr>
              <a:t>Soundness</a:t>
            </a:r>
            <a:endParaRPr sz="1600" b="1">
              <a:solidFill>
                <a:schemeClr val="dk1"/>
              </a:solidFill>
            </a:endParaRPr>
          </a:p>
          <a:p>
            <a:pPr marL="0" lvl="0" indent="0" algn="l" rtl="0">
              <a:spcBef>
                <a:spcPts val="1200"/>
              </a:spcBef>
              <a:spcAft>
                <a:spcPts val="0"/>
              </a:spcAft>
              <a:buNone/>
            </a:pPr>
            <a:r>
              <a:rPr lang="en" sz="1600">
                <a:solidFill>
                  <a:schemeClr val="dk1"/>
                </a:solidFill>
              </a:rPr>
              <a:t>if the statement is false, no cheating prover can convince an honest verifier that it is true, except with some small probability.</a:t>
            </a:r>
            <a:endParaRPr sz="1600">
              <a:solidFill>
                <a:schemeClr val="dk1"/>
              </a:solidFill>
            </a:endParaRPr>
          </a:p>
          <a:p>
            <a:pPr marL="0" lvl="0" indent="0" algn="l" rtl="0">
              <a:spcBef>
                <a:spcPts val="1200"/>
              </a:spcBef>
              <a:spcAft>
                <a:spcPts val="0"/>
              </a:spcAft>
              <a:buNone/>
            </a:pPr>
            <a:r>
              <a:rPr lang="en" sz="1600" b="1">
                <a:solidFill>
                  <a:schemeClr val="dk1"/>
                </a:solidFill>
              </a:rPr>
              <a:t>Zero-knowledge</a:t>
            </a:r>
            <a:endParaRPr sz="1600" b="1">
              <a:solidFill>
                <a:schemeClr val="dk1"/>
              </a:solidFill>
            </a:endParaRPr>
          </a:p>
          <a:p>
            <a:pPr marL="0" lvl="0" indent="0" algn="l" rtl="0">
              <a:spcBef>
                <a:spcPts val="1200"/>
              </a:spcBef>
              <a:spcAft>
                <a:spcPts val="1200"/>
              </a:spcAft>
              <a:buNone/>
            </a:pPr>
            <a:r>
              <a:rPr lang="en" sz="1600">
                <a:solidFill>
                  <a:schemeClr val="dk1"/>
                </a:solidFill>
              </a:rPr>
              <a:t>if the statement is true, no verifier learns anything other than the fact that the statement is true. </a:t>
            </a:r>
            <a:endParaRPr sz="1600">
              <a:solidFill>
                <a:schemeClr val="dk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4996C-F34A-42EE-9DFC-B4967A463418}"/>
              </a:ext>
            </a:extLst>
          </p:cNvPr>
          <p:cNvSpPr>
            <a:spLocks noGrp="1"/>
          </p:cNvSpPr>
          <p:nvPr>
            <p:ph type="title"/>
          </p:nvPr>
        </p:nvSpPr>
        <p:spPr/>
        <p:txBody>
          <a:bodyPr>
            <a:noAutofit/>
          </a:bodyPr>
          <a:lstStyle/>
          <a:p>
            <a:r>
              <a:rPr lang="en-US" sz="1800" dirty="0"/>
              <a:t>2021.3 </a:t>
            </a:r>
            <a:r>
              <a:rPr lang="en-US" sz="1800" dirty="0" err="1"/>
              <a:t>SPChain</a:t>
            </a:r>
            <a:r>
              <a:rPr lang="en-US" sz="1800" dirty="0"/>
              <a:t> Blockchain-based Medical Data Sharing and Privacy-preserving eHealth System</a:t>
            </a:r>
          </a:p>
        </p:txBody>
      </p:sp>
      <p:sp>
        <p:nvSpPr>
          <p:cNvPr id="3" name="Text Placeholder 2">
            <a:extLst>
              <a:ext uri="{FF2B5EF4-FFF2-40B4-BE49-F238E27FC236}">
                <a16:creationId xmlns:a16="http://schemas.microsoft.com/office/drawing/2014/main" id="{FBF01A97-D699-4868-994B-F2A151A553C4}"/>
              </a:ext>
            </a:extLst>
          </p:cNvPr>
          <p:cNvSpPr>
            <a:spLocks noGrp="1"/>
          </p:cNvSpPr>
          <p:nvPr>
            <p:ph type="body" idx="1"/>
          </p:nvPr>
        </p:nvSpPr>
        <p:spPr/>
        <p:txBody>
          <a:bodyPr/>
          <a:lstStyle/>
          <a:p>
            <a:pPr marL="114300" indent="0">
              <a:buNone/>
            </a:pPr>
            <a:r>
              <a:rPr lang="en-US" dirty="0"/>
              <a:t>Mathematical notation described</a:t>
            </a:r>
          </a:p>
        </p:txBody>
      </p:sp>
    </p:spTree>
    <p:extLst>
      <p:ext uri="{BB962C8B-B14F-4D97-AF65-F5344CB8AC3E}">
        <p14:creationId xmlns:p14="http://schemas.microsoft.com/office/powerpoint/2010/main" val="580488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50968-A31A-4F0A-AF2C-D6252F386BF5}"/>
              </a:ext>
            </a:extLst>
          </p:cNvPr>
          <p:cNvSpPr>
            <a:spLocks noGrp="1"/>
          </p:cNvSpPr>
          <p:nvPr>
            <p:ph type="title"/>
          </p:nvPr>
        </p:nvSpPr>
        <p:spPr/>
        <p:txBody>
          <a:bodyPr>
            <a:normAutofit fontScale="90000"/>
          </a:bodyPr>
          <a:lstStyle/>
          <a:p>
            <a:r>
              <a:rPr lang="en-US" dirty="0"/>
              <a:t>Cryptography</a:t>
            </a:r>
          </a:p>
        </p:txBody>
      </p:sp>
      <p:sp>
        <p:nvSpPr>
          <p:cNvPr id="3" name="Text Placeholder 2">
            <a:extLst>
              <a:ext uri="{FF2B5EF4-FFF2-40B4-BE49-F238E27FC236}">
                <a16:creationId xmlns:a16="http://schemas.microsoft.com/office/drawing/2014/main" id="{28A1B6C7-519C-4971-B368-B4D98E7D3EF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54294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E3E5E-5950-4267-8E67-7BF87E060DAD}"/>
              </a:ext>
            </a:extLst>
          </p:cNvPr>
          <p:cNvSpPr>
            <a:spLocks noGrp="1"/>
          </p:cNvSpPr>
          <p:nvPr>
            <p:ph type="title"/>
          </p:nvPr>
        </p:nvSpPr>
        <p:spPr/>
        <p:txBody>
          <a:bodyPr>
            <a:normAutofit fontScale="90000"/>
          </a:bodyPr>
          <a:lstStyle/>
          <a:p>
            <a:r>
              <a:rPr lang="en-US" dirty="0"/>
              <a:t>Secret Question using GAN</a:t>
            </a:r>
          </a:p>
        </p:txBody>
      </p:sp>
      <p:sp>
        <p:nvSpPr>
          <p:cNvPr id="3" name="Text Placeholder 2">
            <a:extLst>
              <a:ext uri="{FF2B5EF4-FFF2-40B4-BE49-F238E27FC236}">
                <a16:creationId xmlns:a16="http://schemas.microsoft.com/office/drawing/2014/main" id="{87293805-2B88-47D8-9DCF-538681B93FF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893094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8FCF9-F481-4426-982D-8A664ABA3EC1}"/>
              </a:ext>
            </a:extLst>
          </p:cNvPr>
          <p:cNvSpPr>
            <a:spLocks noGrp="1"/>
          </p:cNvSpPr>
          <p:nvPr>
            <p:ph type="title"/>
          </p:nvPr>
        </p:nvSpPr>
        <p:spPr/>
        <p:txBody>
          <a:bodyPr>
            <a:normAutofit fontScale="90000"/>
          </a:bodyPr>
          <a:lstStyle/>
          <a:p>
            <a:r>
              <a:rPr lang="en-US" sz="1800" dirty="0"/>
              <a:t>2009 Building Robust Authentication Systems With Activity-Based Personal Questions</a:t>
            </a:r>
          </a:p>
        </p:txBody>
      </p:sp>
      <p:sp>
        <p:nvSpPr>
          <p:cNvPr id="3" name="Text Placeholder 2">
            <a:extLst>
              <a:ext uri="{FF2B5EF4-FFF2-40B4-BE49-F238E27FC236}">
                <a16:creationId xmlns:a16="http://schemas.microsoft.com/office/drawing/2014/main" id="{C827CE86-6575-4FB6-8326-3AEB8260D7A5}"/>
              </a:ext>
            </a:extLst>
          </p:cNvPr>
          <p:cNvSpPr>
            <a:spLocks noGrp="1"/>
          </p:cNvSpPr>
          <p:nvPr>
            <p:ph type="body" idx="1"/>
          </p:nvPr>
        </p:nvSpPr>
        <p:spPr/>
        <p:txBody>
          <a:bodyPr>
            <a:normAutofit fontScale="85000" lnSpcReduction="10000"/>
          </a:bodyPr>
          <a:lstStyle/>
          <a:p>
            <a:pPr marL="114300" indent="0">
              <a:buNone/>
            </a:pPr>
            <a:r>
              <a:rPr lang="en-US" dirty="0"/>
              <a:t>A recent study found that the widely-used secret questions for Web authentication can easily be guessed. The study focused on making secret questions easier to remember for the user and harder to break by others. </a:t>
            </a:r>
            <a:r>
              <a:rPr lang="en-US" b="1" dirty="0">
                <a:solidFill>
                  <a:srgbClr val="FF0000"/>
                </a:solidFill>
              </a:rPr>
              <a:t>Our approach is authentication through the use of an individual’s personal and dynamic Internet activities</a:t>
            </a:r>
            <a:r>
              <a:rPr lang="en-US" dirty="0"/>
              <a:t>. We hypothesize </a:t>
            </a:r>
            <a:r>
              <a:rPr lang="en-US" b="1" dirty="0">
                <a:solidFill>
                  <a:srgbClr val="FF0000"/>
                </a:solidFill>
              </a:rPr>
              <a:t>that frequently-changing secret questions will be hard for attackers to guess</a:t>
            </a:r>
            <a:r>
              <a:rPr lang="en-US" dirty="0"/>
              <a:t>. We propose </a:t>
            </a:r>
            <a:r>
              <a:rPr lang="en-US" b="1" dirty="0">
                <a:solidFill>
                  <a:srgbClr val="FF0000"/>
                </a:solidFill>
              </a:rPr>
              <a:t>three major categories of questions </a:t>
            </a:r>
            <a:r>
              <a:rPr lang="en-US" dirty="0"/>
              <a:t>that are based off of user activities: </a:t>
            </a:r>
            <a:r>
              <a:rPr lang="en-US" b="1" dirty="0">
                <a:solidFill>
                  <a:srgbClr val="FF0000"/>
                </a:solidFill>
              </a:rPr>
              <a:t>network activities </a:t>
            </a:r>
            <a:r>
              <a:rPr lang="en-US" dirty="0"/>
              <a:t>(e.g., </a:t>
            </a:r>
            <a:r>
              <a:rPr lang="en-US" dirty="0" err="1"/>
              <a:t>browsing</a:t>
            </a:r>
            <a:r>
              <a:rPr lang="en-US" dirty="0"/>
              <a:t> history, emails); </a:t>
            </a:r>
            <a:r>
              <a:rPr lang="en-US" b="1" dirty="0">
                <a:solidFill>
                  <a:srgbClr val="FF0000"/>
                </a:solidFill>
              </a:rPr>
              <a:t>physical events </a:t>
            </a:r>
            <a:r>
              <a:rPr lang="en-US" dirty="0"/>
              <a:t>(e.g., planned meetings, </a:t>
            </a:r>
            <a:r>
              <a:rPr lang="en-US" dirty="0" err="1"/>
              <a:t>calendar</a:t>
            </a:r>
            <a:r>
              <a:rPr lang="en-US" dirty="0"/>
              <a:t> items); </a:t>
            </a:r>
            <a:r>
              <a:rPr lang="en-US" b="1" dirty="0">
                <a:solidFill>
                  <a:srgbClr val="FF0000"/>
                </a:solidFill>
              </a:rPr>
              <a:t>conceptual opinions </a:t>
            </a:r>
            <a:r>
              <a:rPr lang="en-US" dirty="0"/>
              <a:t>(e.g., opinions as derived from browsing, emails). Our preliminary results are encouraging and show that this new direction is promising. To improve the usability, in particular </a:t>
            </a:r>
            <a:r>
              <a:rPr lang="en-US" dirty="0" err="1"/>
              <a:t>nonintrusiveness</a:t>
            </a:r>
            <a:r>
              <a:rPr lang="en-US" dirty="0"/>
              <a:t>, of such a dynamic secret-question system, we also </a:t>
            </a:r>
            <a:r>
              <a:rPr lang="en-US" b="1" dirty="0">
                <a:solidFill>
                  <a:srgbClr val="FF0000"/>
                </a:solidFill>
              </a:rPr>
              <a:t>describe a concrete client-server architecture </a:t>
            </a:r>
            <a:r>
              <a:rPr lang="en-US" dirty="0"/>
              <a:t>and </a:t>
            </a:r>
            <a:r>
              <a:rPr lang="en-US" b="1" dirty="0">
                <a:solidFill>
                  <a:srgbClr val="FF0000"/>
                </a:solidFill>
              </a:rPr>
              <a:t>security model for automating </a:t>
            </a:r>
            <a:r>
              <a:rPr lang="en-US" dirty="0">
                <a:solidFill>
                  <a:srgbClr val="FF0000"/>
                </a:solidFill>
              </a:rPr>
              <a:t>our authentication systems </a:t>
            </a:r>
            <a:r>
              <a:rPr lang="en-US" dirty="0"/>
              <a:t>through utilizing existing </a:t>
            </a:r>
            <a:r>
              <a:rPr lang="en-US" b="1" dirty="0">
                <a:solidFill>
                  <a:srgbClr val="FF0000"/>
                </a:solidFill>
              </a:rPr>
              <a:t>artificial intelligent techniques</a:t>
            </a:r>
            <a:r>
              <a:rPr lang="en-US" dirty="0"/>
              <a:t>.</a:t>
            </a:r>
          </a:p>
        </p:txBody>
      </p:sp>
    </p:spTree>
    <p:extLst>
      <p:ext uri="{BB962C8B-B14F-4D97-AF65-F5344CB8AC3E}">
        <p14:creationId xmlns:p14="http://schemas.microsoft.com/office/powerpoint/2010/main" val="1329816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ZKP History</a:t>
            </a:r>
            <a:endParaRPr/>
          </a:p>
        </p:txBody>
      </p:sp>
      <p:sp>
        <p:nvSpPr>
          <p:cNvPr id="103" name="Google Shape;103;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0200" algn="l" rtl="0">
              <a:spcBef>
                <a:spcPts val="1200"/>
              </a:spcBef>
              <a:spcAft>
                <a:spcPts val="0"/>
              </a:spcAft>
              <a:buClr>
                <a:schemeClr val="dk1"/>
              </a:buClr>
              <a:buSzPts val="1600"/>
              <a:buFont typeface="Georgia"/>
              <a:buChar char="●"/>
            </a:pPr>
            <a:r>
              <a:rPr lang="en" sz="1600">
                <a:solidFill>
                  <a:schemeClr val="dk1"/>
                </a:solidFill>
                <a:latin typeface="Georgia"/>
                <a:ea typeface="Georgia"/>
                <a:cs typeface="Georgia"/>
                <a:sym typeface="Georgia"/>
              </a:rPr>
              <a:t>1985- The first zero-knowledge proofs were written about in a paper called </a:t>
            </a:r>
            <a:r>
              <a:rPr lang="en" sz="1600" u="sng">
                <a:solidFill>
                  <a:schemeClr val="dk1"/>
                </a:solidFill>
                <a:latin typeface="Georgia"/>
                <a:ea typeface="Georgia"/>
                <a:cs typeface="Georgia"/>
                <a:sym typeface="Georgia"/>
                <a:hlinkClick r:id="rId3">
                  <a:extLst>
                    <a:ext uri="{A12FA001-AC4F-418D-AE19-62706E023703}">
                      <ahyp:hlinkClr xmlns:ahyp="http://schemas.microsoft.com/office/drawing/2018/hyperlinkcolor" val="tx"/>
                    </a:ext>
                  </a:extLst>
                </a:hlinkClick>
              </a:rPr>
              <a:t>"The Knowledge Complexity of Interactive Proof-Systems"</a:t>
            </a:r>
            <a:r>
              <a:rPr lang="en" sz="1600">
                <a:solidFill>
                  <a:schemeClr val="dk1"/>
                </a:solidFill>
                <a:latin typeface="Georgia"/>
                <a:ea typeface="Georgia"/>
                <a:cs typeface="Georgia"/>
                <a:sym typeface="Georgia"/>
              </a:rPr>
              <a:t> by Shafi Goldwasser, Silvio Micali, and Charles Rackoff.</a:t>
            </a:r>
            <a:endParaRPr sz="1600">
              <a:solidFill>
                <a:schemeClr val="dk1"/>
              </a:solidFill>
              <a:latin typeface="Georgia"/>
              <a:ea typeface="Georgia"/>
              <a:cs typeface="Georgia"/>
              <a:sym typeface="Georgia"/>
            </a:endParaRPr>
          </a:p>
          <a:p>
            <a:pPr marL="457200" lvl="0" indent="-330200" algn="l" rtl="0">
              <a:spcBef>
                <a:spcPts val="0"/>
              </a:spcBef>
              <a:spcAft>
                <a:spcPts val="0"/>
              </a:spcAft>
              <a:buClr>
                <a:schemeClr val="dk1"/>
              </a:buClr>
              <a:buSzPts val="1600"/>
              <a:buFont typeface="Georgia"/>
              <a:buChar char="●"/>
            </a:pPr>
            <a:r>
              <a:rPr lang="en" sz="1600">
                <a:solidFill>
                  <a:schemeClr val="dk1"/>
                </a:solidFill>
                <a:latin typeface="Georgia"/>
                <a:ea typeface="Georgia"/>
                <a:cs typeface="Georgia"/>
                <a:sym typeface="Georgia"/>
              </a:rPr>
              <a:t>2012- Alessandro Chiesa and a team of researchers coin the term </a:t>
            </a:r>
            <a:r>
              <a:rPr lang="en" sz="1600" u="sng">
                <a:solidFill>
                  <a:schemeClr val="dk1"/>
                </a:solidFill>
                <a:latin typeface="Georgia"/>
                <a:ea typeface="Georgia"/>
                <a:cs typeface="Georgia"/>
                <a:sym typeface="Georgia"/>
                <a:hlinkClick r:id="rId4">
                  <a:extLst>
                    <a:ext uri="{A12FA001-AC4F-418D-AE19-62706E023703}">
                      <ahyp:hlinkClr xmlns:ahyp="http://schemas.microsoft.com/office/drawing/2018/hyperlinkcolor" val="tx"/>
                    </a:ext>
                  </a:extLst>
                </a:hlinkClick>
              </a:rPr>
              <a:t>zk-SNARK</a:t>
            </a:r>
            <a:r>
              <a:rPr lang="en" sz="1600">
                <a:solidFill>
                  <a:schemeClr val="dk1"/>
                </a:solidFill>
                <a:latin typeface="Georgia"/>
                <a:ea typeface="Georgia"/>
                <a:cs typeface="Georgia"/>
                <a:sym typeface="Georgia"/>
              </a:rPr>
              <a:t>s.</a:t>
            </a:r>
            <a:endParaRPr sz="1600">
              <a:solidFill>
                <a:schemeClr val="dk1"/>
              </a:solidFill>
              <a:latin typeface="Georgia"/>
              <a:ea typeface="Georgia"/>
              <a:cs typeface="Georgia"/>
              <a:sym typeface="Georgia"/>
            </a:endParaRPr>
          </a:p>
          <a:p>
            <a:pPr marL="457200" lvl="0" indent="-330200" algn="l" rtl="0">
              <a:spcBef>
                <a:spcPts val="0"/>
              </a:spcBef>
              <a:spcAft>
                <a:spcPts val="0"/>
              </a:spcAft>
              <a:buClr>
                <a:schemeClr val="dk1"/>
              </a:buClr>
              <a:buSzPts val="1600"/>
              <a:buFont typeface="Georgia"/>
              <a:buChar char="●"/>
            </a:pPr>
            <a:r>
              <a:rPr lang="en" sz="1600">
                <a:solidFill>
                  <a:schemeClr val="dk1"/>
                </a:solidFill>
                <a:latin typeface="Georgia"/>
                <a:ea typeface="Georgia"/>
                <a:cs typeface="Georgia"/>
                <a:sym typeface="Georgia"/>
              </a:rPr>
              <a:t>2016- Zcash is released and becomes the most used privacy-focused cryptocurrency to use zk-SNARKs .</a:t>
            </a:r>
            <a:endParaRPr sz="1600">
              <a:solidFill>
                <a:schemeClr val="dk1"/>
              </a:solidFill>
              <a:latin typeface="Georgia"/>
              <a:ea typeface="Georgia"/>
              <a:cs typeface="Georgia"/>
              <a:sym typeface="Georgia"/>
            </a:endParaRPr>
          </a:p>
          <a:p>
            <a:pPr marL="0" lvl="0" indent="0" algn="l" rtl="0">
              <a:spcBef>
                <a:spcPts val="1200"/>
              </a:spcBef>
              <a:spcAft>
                <a:spcPts val="120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9550</TotalTime>
  <Words>4718</Words>
  <Application>Microsoft Office PowerPoint</Application>
  <PresentationFormat>On-screen Show (16:9)</PresentationFormat>
  <Paragraphs>374</Paragraphs>
  <Slides>83</Slides>
  <Notes>68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83</vt:i4>
      </vt:variant>
    </vt:vector>
  </HeadingPairs>
  <TitlesOfParts>
    <vt:vector size="87" baseType="lpstr">
      <vt:lpstr>Roboto</vt:lpstr>
      <vt:lpstr>Arial</vt:lpstr>
      <vt:lpstr>Georgia</vt:lpstr>
      <vt:lpstr>Simple Light</vt:lpstr>
      <vt:lpstr>ZKP &amp; Blockchain to prevent fake account creation on social media sites</vt:lpstr>
      <vt:lpstr>Our Idea</vt:lpstr>
      <vt:lpstr>Our Idea: Digital Identity</vt:lpstr>
      <vt:lpstr>ZKP Idea Formulation</vt:lpstr>
      <vt:lpstr>ZKP: Definition</vt:lpstr>
      <vt:lpstr>ZKP: Other Definition</vt:lpstr>
      <vt:lpstr>Prover and Verifier</vt:lpstr>
      <vt:lpstr>ZKP Properties </vt:lpstr>
      <vt:lpstr>ZKP History</vt:lpstr>
      <vt:lpstr>Motivation for ZKP and Digital Identity</vt:lpstr>
      <vt:lpstr>Why ZKP?</vt:lpstr>
      <vt:lpstr>ZKP variants</vt:lpstr>
      <vt:lpstr>IZKP and NZKP</vt:lpstr>
      <vt:lpstr>Zcash founder</vt:lpstr>
      <vt:lpstr>Blockchain Platforms</vt:lpstr>
      <vt:lpstr>Encryption vs Hashing</vt:lpstr>
      <vt:lpstr>Blockchain Types</vt:lpstr>
      <vt:lpstr>Public Blockchain</vt:lpstr>
      <vt:lpstr>Private Blockchain</vt:lpstr>
      <vt:lpstr>Permissioned Blockchain</vt:lpstr>
      <vt:lpstr>Permissionless Blockchain</vt:lpstr>
      <vt:lpstr>Hybrid Blockchain</vt:lpstr>
      <vt:lpstr>Consortium or Federated Blockchain</vt:lpstr>
      <vt:lpstr>Self Sovereign Identity (SSI)</vt:lpstr>
      <vt:lpstr>Secure Multiparty Computation</vt:lpstr>
      <vt:lpstr>sMPC: Use Cases</vt:lpstr>
      <vt:lpstr>Shamir’s Secret Sharing Algorithm</vt:lpstr>
      <vt:lpstr>Claim Identity Model</vt:lpstr>
      <vt:lpstr>Blockchain: Consensus Algorithms</vt:lpstr>
      <vt:lpstr>Blockchain: Elements</vt:lpstr>
      <vt:lpstr>Blockchain: Examples</vt:lpstr>
      <vt:lpstr>Open Public Blockchain</vt:lpstr>
      <vt:lpstr>Closed Private Blockchain</vt:lpstr>
      <vt:lpstr>Blockchain: Smart Contract</vt:lpstr>
      <vt:lpstr>What to Check</vt:lpstr>
      <vt:lpstr>Paper 02: A zero-knowledge-proof-based digital identity management scheme in blockchain, 2020 </vt:lpstr>
      <vt:lpstr>Paper 02: Existing Claim Identity Model  </vt:lpstr>
      <vt:lpstr>Paper 02: Improved Claim Identity Model</vt:lpstr>
      <vt:lpstr>Paper 02: Terminologies Used  </vt:lpstr>
      <vt:lpstr>Paper 02: Blockchain</vt:lpstr>
      <vt:lpstr>Paper 02: Smart Contract</vt:lpstr>
      <vt:lpstr>Paper 02: Zero Knowledge Proof</vt:lpstr>
      <vt:lpstr>Paper 02: Zokrates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Paper 02: Blockchain-based Interoperable Healthcare Using Zero-knowledge Proofs and Proxy Re-Encryption</vt:lpstr>
      <vt:lpstr>Paper 03: A Survey of Zero-Knowledge Proof for Authentication, 2015</vt:lpstr>
      <vt:lpstr>Paper 04: Self sovereign and blockchain based access control: Supporting attributes privacy with zero knowledge, 2023</vt:lpstr>
      <vt:lpstr>Paper 05: Self-Sovereign Identity Solution for Blockchain-Based Land Registry System: A Comparison, 2022</vt:lpstr>
      <vt:lpstr>Paper 06: Extending web applications with a lightweight zero knowledge proof authentication</vt:lpstr>
      <vt:lpstr>Paper 07: Self sovereign and blockchain based access control: Supporting attributes privacy with zero knowledge</vt:lpstr>
      <vt:lpstr>Paper 08: Permissioned Blockchain and Deep Learning for Secure and Efficient Data Sharing in Industrial Healthcare Systems, 2022</vt:lpstr>
      <vt:lpstr>Permissioned Blockchain and Deep Learning for Secure and Efficient Data Sharing in Industrial Healthcare Systems, 2022</vt:lpstr>
      <vt:lpstr>Permissioned Blockchain and Deep Learning for Secure and Efficient Data Sharing in Industrial Healthcare Systems, 2022</vt:lpstr>
      <vt:lpstr>Permissioned Blockchain and Deep Learning for Secure and Efficient Data Sharing in Industrial Healthcare Systems, 2022</vt:lpstr>
      <vt:lpstr>Paper 09: Traceable Revocable Anonymous Registration Scheme with Zero-knowledge Proof on Blockchain </vt:lpstr>
      <vt:lpstr>Article 01: Facebook ML Fake Accounts </vt:lpstr>
      <vt:lpstr>ZKP: With Example</vt:lpstr>
      <vt:lpstr>Blockchain Video</vt:lpstr>
      <vt:lpstr>2018 Papers</vt:lpstr>
      <vt:lpstr>A Survey of How to Use Blockchain to Secure Internet of Things and the Stalker Attack</vt:lpstr>
      <vt:lpstr>2019 Papers</vt:lpstr>
      <vt:lpstr>2019 Applications of Blockchain Technology in Medicine and Healthcare Challenges and Future Perspectives</vt:lpstr>
      <vt:lpstr>2019 Blockchain Implementation in Health Care Protocol for a Systematic Review</vt:lpstr>
      <vt:lpstr>2019 Blockchain Technology in Healthcare A Comprehensive Review and Directions for Future Research.pdf</vt:lpstr>
      <vt:lpstr>2019 Blockchain-Based Applications in Education A Systematic Review</vt:lpstr>
      <vt:lpstr>2019 Blockchain-Enabled iWellChain Framework Integration With the National Medical Referral System Development and Usability</vt:lpstr>
      <vt:lpstr>2019A_Secure_Healthcare_System_Design_Framework_using_Blockchain_Technology</vt:lpstr>
      <vt:lpstr>2020.1 A Blockchain-Based Smart Contract System for Healthcare Management</vt:lpstr>
      <vt:lpstr>2021.1 A Hyperledger Fabric-Based System Framework for Healthcare Data Management</vt:lpstr>
      <vt:lpstr>PowerPoint Presentation</vt:lpstr>
      <vt:lpstr>2021.3 SPChain Blockchain-based Medical Data Sharing and Privacy-preserving eHealth System</vt:lpstr>
      <vt:lpstr>Cryptography</vt:lpstr>
      <vt:lpstr>Secret Question using GAN</vt:lpstr>
      <vt:lpstr>2009 Building Robust Authentication Systems With Activity-Based Personal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ZKP &amp; Blockchain to prevent fake account creation on social media sites</dc:title>
  <cp:lastModifiedBy>Alam, Md Jahangir</cp:lastModifiedBy>
  <cp:revision>7</cp:revision>
  <dcterms:modified xsi:type="dcterms:W3CDTF">2023-05-31T19:17:40Z</dcterms:modified>
</cp:coreProperties>
</file>